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4229" r:id="rId6"/>
    <p:sldMasterId id="2147483660" r:id="rId7"/>
    <p:sldMasterId id="2147484799" r:id="rId8"/>
    <p:sldMasterId id="2147484868" r:id="rId9"/>
  </p:sldMasterIdLst>
  <p:notesMasterIdLst>
    <p:notesMasterId r:id="rId39"/>
  </p:notesMasterIdLst>
  <p:sldIdLst>
    <p:sldId id="256" r:id="rId10"/>
    <p:sldId id="257" r:id="rId11"/>
    <p:sldId id="1585" r:id="rId12"/>
    <p:sldId id="264" r:id="rId13"/>
    <p:sldId id="1586" r:id="rId14"/>
    <p:sldId id="1562" r:id="rId15"/>
    <p:sldId id="1555" r:id="rId16"/>
    <p:sldId id="1556" r:id="rId17"/>
    <p:sldId id="1587" r:id="rId18"/>
    <p:sldId id="1561" r:id="rId19"/>
    <p:sldId id="1557" r:id="rId20"/>
    <p:sldId id="1558" r:id="rId21"/>
    <p:sldId id="1559" r:id="rId22"/>
    <p:sldId id="1560" r:id="rId23"/>
    <p:sldId id="1584" r:id="rId24"/>
    <p:sldId id="1588" r:id="rId25"/>
    <p:sldId id="1563" r:id="rId26"/>
    <p:sldId id="1564" r:id="rId27"/>
    <p:sldId id="1565" r:id="rId28"/>
    <p:sldId id="1569" r:id="rId29"/>
    <p:sldId id="1570" r:id="rId30"/>
    <p:sldId id="1571" r:id="rId31"/>
    <p:sldId id="1572" r:id="rId32"/>
    <p:sldId id="1574" r:id="rId33"/>
    <p:sldId id="1576" r:id="rId34"/>
    <p:sldId id="1577" r:id="rId35"/>
    <p:sldId id="261" r:id="rId36"/>
    <p:sldId id="1581" r:id="rId37"/>
    <p:sldId id="15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585"/>
            <p14:sldId id="264"/>
            <p14:sldId id="1586"/>
            <p14:sldId id="1562"/>
            <p14:sldId id="1555"/>
            <p14:sldId id="1556"/>
            <p14:sldId id="1587"/>
            <p14:sldId id="1561"/>
            <p14:sldId id="1557"/>
            <p14:sldId id="1558"/>
            <p14:sldId id="1559"/>
            <p14:sldId id="1560"/>
            <p14:sldId id="1584"/>
            <p14:sldId id="1588"/>
            <p14:sldId id="1563"/>
            <p14:sldId id="1564"/>
            <p14:sldId id="1565"/>
            <p14:sldId id="1569"/>
            <p14:sldId id="1570"/>
            <p14:sldId id="1571"/>
            <p14:sldId id="1572"/>
            <p14:sldId id="1574"/>
            <p14:sldId id="1576"/>
            <p14:sldId id="1577"/>
            <p14:sldId id="261"/>
            <p14:sldId id="1581"/>
            <p14:sldId id="1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151628"/>
    <a:srgbClr val="E2068C"/>
    <a:srgbClr val="FFFFFF"/>
    <a:srgbClr val="7FCC27"/>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autoAdjust="0"/>
    <p:restoredTop sz="74567" autoAdjust="0"/>
  </p:normalViewPr>
  <p:slideViewPr>
    <p:cSldViewPr snapToGrid="0">
      <p:cViewPr varScale="1">
        <p:scale>
          <a:sx n="54" d="100"/>
          <a:sy n="54" d="100"/>
        </p:scale>
        <p:origin x="12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8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421613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9791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1489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t># Cover the current relationship we have with B2C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5593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64702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129587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9/27/2019 11:53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70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28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9/27/2019 11:53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a:p>
            <a:endParaRPr lang="en-US" dirty="0"/>
          </a:p>
          <a:p>
            <a:r>
              <a:rPr lang="en-US" sz="1200" b="0" i="0" kern="1200" dirty="0">
                <a:solidFill>
                  <a:schemeClr val="tx1"/>
                </a:solidFill>
                <a:effectLst/>
                <a:latin typeface="+mn-lt"/>
                <a:ea typeface="+mn-ea"/>
                <a:cs typeface="+mn-cs"/>
              </a:rPr>
              <a:t>Think of this as a virtual machine in the cloud. You’re still responsible for the server’s software, keeping it up to date, and its backups; as well as the hardware specifications of the VM. But now you’re free of any physical hardware maintenance. And of course, you still need to write/host your applications and install whatever supporting software on the server that’s needed.</a:t>
            </a:r>
            <a:endParaRPr lang="en-US" dirty="0"/>
          </a:p>
          <a:p>
            <a:endParaRPr lang="en-US" dirty="0"/>
          </a:p>
          <a:p>
            <a:r>
              <a:rPr lang="en-US" sz="1200" b="0" i="0" kern="1200" dirty="0">
                <a:solidFill>
                  <a:schemeClr val="tx1"/>
                </a:solidFill>
                <a:effectLst/>
                <a:latin typeface="+mn-lt"/>
                <a:ea typeface="+mn-ea"/>
                <a:cs typeface="+mn-cs"/>
              </a:rPr>
              <a:t>This is one level of abstraction higher than IaaS - the cloud provider takes care of the server, the supporting software, and the hardware. You host your applications on top of that pre-existing setup or platform. You do still take care of some basic server configuration and things like scaling.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one step further – don’t even care about the platform or scaling. Just care about application logic.</a:t>
            </a:r>
            <a:endParaRPr lang="en-US" dirty="0"/>
          </a:p>
        </p:txBody>
      </p:sp>
    </p:spTree>
    <p:extLst>
      <p:ext uri="{BB962C8B-B14F-4D97-AF65-F5344CB8AC3E}">
        <p14:creationId xmlns:p14="http://schemas.microsoft.com/office/powerpoint/2010/main" val="183009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9361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17" name="Text Placeholder 9">
            <a:extLst>
              <a:ext uri="{FF2B5EF4-FFF2-40B4-BE49-F238E27FC236}">
                <a16:creationId xmlns:a16="http://schemas.microsoft.com/office/drawing/2014/main" id="{6AF309A6-1104-404E-8EE2-887C6724AF25}"/>
              </a:ext>
            </a:extLst>
          </p:cNvPr>
          <p:cNvSpPr>
            <a:spLocks noGrp="1"/>
          </p:cNvSpPr>
          <p:nvPr>
            <p:ph type="body" sz="quarter" idx="32" hasCustomPrompt="1"/>
          </p:nvPr>
        </p:nvSpPr>
        <p:spPr>
          <a:xfrm>
            <a:off x="2187576" y="4597827"/>
            <a:ext cx="9419208" cy="430887"/>
          </a:xfrm>
        </p:spPr>
        <p:txBody>
          <a:bodyPr lIns="274320" anchor="ctr"/>
          <a:lstStyle>
            <a:lvl1pPr marL="0" indent="0" algn="l">
              <a:buNone/>
              <a:defRPr/>
            </a:lvl1pPr>
          </a:lstStyle>
          <a:p>
            <a:pPr lvl="0"/>
            <a:r>
              <a:rPr lang="en-US"/>
              <a:t>Click to add text</a:t>
            </a:r>
          </a:p>
        </p:txBody>
      </p:sp>
      <p:sp>
        <p:nvSpPr>
          <p:cNvPr id="19" name="Content Placeholder 54">
            <a:extLst>
              <a:ext uri="{FF2B5EF4-FFF2-40B4-BE49-F238E27FC236}">
                <a16:creationId xmlns:a16="http://schemas.microsoft.com/office/drawing/2014/main" id="{69B60D81-7037-4DAE-8B51-5A0E9C4A5F0A}"/>
              </a:ext>
            </a:extLst>
          </p:cNvPr>
          <p:cNvSpPr>
            <a:spLocks noGrp="1"/>
          </p:cNvSpPr>
          <p:nvPr>
            <p:ph sz="quarter" idx="33" hasCustomPrompt="1"/>
          </p:nvPr>
        </p:nvSpPr>
        <p:spPr>
          <a:xfrm>
            <a:off x="528637" y="4359863"/>
            <a:ext cx="914400" cy="914400"/>
          </a:xfrm>
        </p:spPr>
        <p:txBody>
          <a:bodyPr anchor="ctr">
            <a:noAutofit/>
          </a:bodyPr>
          <a:lstStyle>
            <a:lvl1pPr marL="0" indent="0" algn="ctr">
              <a:buNone/>
              <a:defRPr sz="1050"/>
            </a:lvl1pPr>
          </a:lstStyle>
          <a:p>
            <a:pPr lvl="0"/>
            <a:r>
              <a:rPr lang="en-US"/>
              <a:t>content</a:t>
            </a:r>
          </a:p>
        </p:txBody>
      </p:sp>
      <p:sp>
        <p:nvSpPr>
          <p:cNvPr id="20" name="Rectangle 19">
            <a:extLst>
              <a:ext uri="{FF2B5EF4-FFF2-40B4-BE49-F238E27FC236}">
                <a16:creationId xmlns:a16="http://schemas.microsoft.com/office/drawing/2014/main" id="{DBEE3ABA-9E78-42FE-9475-FA2CCF7E832B}"/>
              </a:ext>
            </a:extLst>
          </p:cNvPr>
          <p:cNvSpPr/>
          <p:nvPr userDrawn="1"/>
        </p:nvSpPr>
        <p:spPr bwMode="auto">
          <a:xfrm>
            <a:off x="38199" y="4359863"/>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79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500"/>
                                        <p:tgtEl>
                                          <p:spTgt spid="1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0-#ppt_w/2"/>
                                          </p:val>
                                        </p:tav>
                                        <p:tav tm="100000">
                                          <p:val>
                                            <p:strVal val="#ppt_x"/>
                                          </p:val>
                                        </p:tav>
                                      </p:tavLst>
                                    </p:anim>
                                    <p:anim calcmode="lin" valueType="num">
                                      <p:cBhvr additive="base">
                                        <p:cTn id="7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3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33844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56"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2" r:id="rId1"/>
    <p:sldLayoutId id="2147484867" r:id="rId2"/>
    <p:sldLayoutId id="2147484671" r:id="rId3"/>
    <p:sldLayoutId id="2147484866" r:id="rId4"/>
    <p:sldLayoutId id="2147484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951919"/>
      </p:ext>
    </p:extLst>
  </p:cSld>
  <p:clrMap bg1="lt1" tx1="dk1" bg2="lt2" tx2="dk2" accent1="accent1" accent2="accent2" accent3="accent3" accent4="accent4" accent5="accent5" accent6="accent6" hlink="hlink" folHlink="folHlink"/>
  <p:sldLayoutIdLst>
    <p:sldLayoutId id="2147483680" r:id="rId1"/>
  </p:sldLayoutIdLst>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05" r:id="rId1"/>
    <p:sldLayoutId id="2147484827" r:id="rId2"/>
    <p:sldLayoutId id="2147484808"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6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1961" b="1"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20" name="Title 1">
            <a:extLst>
              <a:ext uri="{FF2B5EF4-FFF2-40B4-BE49-F238E27FC236}">
                <a16:creationId xmlns:a16="http://schemas.microsoft.com/office/drawing/2014/main" id="{80D5B490-DAE5-4556-B4E7-FFD66C615264}"/>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dirty="0"/>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dirty="0"/>
              <a:t>Functions secret sauce: triggers and bindings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84200" y="1435100"/>
            <a:ext cx="5212080" cy="3385542"/>
          </a:xfrm>
        </p:spPr>
        <p:txBody>
          <a:bodyPr/>
          <a:lstStyle/>
          <a:p>
            <a:r>
              <a:rPr lang="en-US" dirty="0">
                <a:gradFill>
                  <a:gsLst>
                    <a:gs pos="19469">
                      <a:schemeClr val="accent1"/>
                    </a:gs>
                    <a:gs pos="41000">
                      <a:schemeClr val="accent1"/>
                    </a:gs>
                  </a:gsLst>
                  <a:lin ang="5400000" scaled="0"/>
                </a:gradFill>
              </a:rPr>
              <a:t>Triggers</a:t>
            </a:r>
          </a:p>
          <a:p>
            <a:pPr lvl="1"/>
            <a:r>
              <a:rPr lang="en-US" dirty="0"/>
              <a:t>Blob Storage</a:t>
            </a:r>
          </a:p>
          <a:p>
            <a:pPr lvl="1"/>
            <a:r>
              <a:rPr lang="en-US" dirty="0"/>
              <a:t>Cosmos DB </a:t>
            </a:r>
          </a:p>
          <a:p>
            <a:pPr lvl="1"/>
            <a:r>
              <a:rPr lang="en-US" dirty="0"/>
              <a:t>Event Hub</a:t>
            </a:r>
          </a:p>
          <a:p>
            <a:pPr lvl="1"/>
            <a:r>
              <a:rPr lang="en-US" dirty="0"/>
              <a:t>HTTP</a:t>
            </a:r>
          </a:p>
          <a:p>
            <a:pPr lvl="1"/>
            <a:r>
              <a:rPr lang="en-US" dirty="0"/>
              <a:t>Queues</a:t>
            </a:r>
          </a:p>
          <a:p>
            <a:pPr lvl="1"/>
            <a:r>
              <a:rPr lang="en-US" dirty="0"/>
              <a:t>Service Bus</a:t>
            </a:r>
          </a:p>
          <a:p>
            <a:pPr lvl="1"/>
            <a:r>
              <a:rPr lang="en-US" dirty="0"/>
              <a:t>Timer</a:t>
            </a:r>
          </a:p>
          <a:p>
            <a:pPr lvl="1"/>
            <a:r>
              <a:rPr lang="en-US"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397171" y="1435100"/>
            <a:ext cx="5212080" cy="3385542"/>
          </a:xfrm>
        </p:spPr>
        <p:txBody>
          <a:bodyPr/>
          <a:lstStyle/>
          <a:p>
            <a:r>
              <a:rPr lang="en-US" dirty="0">
                <a:gradFill>
                  <a:gsLst>
                    <a:gs pos="19469">
                      <a:schemeClr val="accent1"/>
                    </a:gs>
                    <a:gs pos="41000">
                      <a:schemeClr val="accent1"/>
                    </a:gs>
                  </a:gsLst>
                  <a:lin ang="5400000" scaled="0"/>
                </a:gradFill>
              </a:rPr>
              <a:t>Bindings</a:t>
            </a:r>
          </a:p>
          <a:p>
            <a:pPr lvl="1"/>
            <a:r>
              <a:rPr lang="en-US" dirty="0"/>
              <a:t>File</a:t>
            </a:r>
          </a:p>
          <a:p>
            <a:pPr lvl="1"/>
            <a:r>
              <a:rPr lang="en-US" dirty="0"/>
              <a:t>Table </a:t>
            </a:r>
          </a:p>
          <a:p>
            <a:pPr lvl="1"/>
            <a:r>
              <a:rPr lang="en-US" dirty="0"/>
              <a:t>Excel</a:t>
            </a:r>
          </a:p>
          <a:p>
            <a:pPr lvl="1"/>
            <a:r>
              <a:rPr lang="en-US" dirty="0"/>
              <a:t>OneDrive</a:t>
            </a:r>
          </a:p>
          <a:p>
            <a:pPr lvl="1"/>
            <a:r>
              <a:rPr lang="en-US" dirty="0"/>
              <a:t>Email</a:t>
            </a:r>
          </a:p>
          <a:p>
            <a:pPr lvl="1"/>
            <a:r>
              <a:rPr lang="en-US" dirty="0"/>
              <a:t>Mobile app</a:t>
            </a:r>
          </a:p>
          <a:p>
            <a:pPr lvl="1"/>
            <a:r>
              <a:rPr lang="en-US" dirty="0"/>
              <a:t>Notification</a:t>
            </a:r>
          </a:p>
          <a:p>
            <a:pPr lvl="1"/>
            <a:r>
              <a:rPr lang="en-US" dirty="0"/>
              <a:t>More…</a:t>
            </a:r>
          </a:p>
        </p:txBody>
      </p:sp>
    </p:spTree>
    <p:extLst>
      <p:ext uri="{BB962C8B-B14F-4D97-AF65-F5344CB8AC3E}">
        <p14:creationId xmlns:p14="http://schemas.microsoft.com/office/powerpoint/2010/main" val="199446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dirty="0"/>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947856" y="4387439"/>
            <a:ext cx="1618545" cy="2113239"/>
            <a:chOff x="8947856" y="4387439"/>
            <a:chExt cx="1618545" cy="2113239"/>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9234453" y="6069791"/>
              <a:ext cx="10980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Power BI</a:t>
              </a:r>
            </a:p>
            <a:p>
              <a:pPr algn="ctr" defTabSz="896455">
                <a:defRPr/>
              </a:pPr>
              <a:r>
                <a:rPr lang="en-US" altLang="en-US" sz="1400" kern="0" dirty="0">
                  <a:gradFill>
                    <a:gsLst>
                      <a:gs pos="92035">
                        <a:schemeClr val="tx2"/>
                      </a:gs>
                      <a:gs pos="77876">
                        <a:schemeClr val="tx2"/>
                      </a:gs>
                    </a:gsLst>
                    <a:lin ang="5400000" scaled="0"/>
                  </a:gradFill>
                  <a:latin typeface="+mj-lt"/>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56394" y="4387438"/>
            <a:ext cx="4373185" cy="1897797"/>
            <a:chOff x="4456394" y="4387438"/>
            <a:chExt cx="4373185" cy="1897797"/>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5273736" y="6069791"/>
              <a:ext cx="2223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Transform CSV to </a:t>
              </a:r>
              <a:r>
                <a:rPr lang="en-US" altLang="en-US" sz="1400" kern="0" dirty="0" err="1">
                  <a:gradFill>
                    <a:gsLst>
                      <a:gs pos="92035">
                        <a:schemeClr val="tx2"/>
                      </a:gs>
                      <a:gs pos="77876">
                        <a:schemeClr val="tx2"/>
                      </a:gs>
                    </a:gsLst>
                    <a:lin ang="5400000" scaled="0"/>
                  </a:gradFill>
                  <a:latin typeface="+mj-lt"/>
                </a:rPr>
                <a:t>datarows</a:t>
              </a:r>
              <a:endParaRPr lang="en-US" altLang="en-US" sz="1400" kern="0" dirty="0">
                <a:gradFill>
                  <a:gsLst>
                    <a:gs pos="92035">
                      <a:schemeClr val="tx2"/>
                    </a:gs>
                    <a:gs pos="77876">
                      <a:schemeClr val="tx2"/>
                    </a:gs>
                  </a:gsLst>
                  <a:lin ang="5400000" scaled="0"/>
                </a:gradFill>
                <a:latin typeface="+mj-lt"/>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601293" y="4174227"/>
            <a:ext cx="1736823" cy="2326451"/>
            <a:chOff x="2601293" y="4174227"/>
            <a:chExt cx="1736823" cy="2326451"/>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623237" y="6069791"/>
              <a:ext cx="11108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File added to </a:t>
              </a:r>
              <a:br>
                <a:rPr lang="en-US" altLang="en-US" sz="1400" kern="0" dirty="0">
                  <a:gradFill>
                    <a:gsLst>
                      <a:gs pos="92035">
                        <a:schemeClr val="tx2"/>
                      </a:gs>
                      <a:gs pos="77876">
                        <a:schemeClr val="tx2"/>
                      </a:gs>
                    </a:gsLst>
                    <a:lin ang="5400000" scaled="0"/>
                  </a:gradFill>
                  <a:latin typeface="+mj-lt"/>
                </a:rPr>
              </a:br>
              <a:r>
                <a:rPr lang="en-US" altLang="en-US" sz="1400" kern="0" dirty="0">
                  <a:gradFill>
                    <a:gsLst>
                      <a:gs pos="92035">
                        <a:schemeClr val="tx2"/>
                      </a:gs>
                      <a:gs pos="77876">
                        <a:schemeClr val="tx2"/>
                      </a:gs>
                    </a:gsLst>
                    <a:lin ang="5400000" scaled="0"/>
                  </a:gradFill>
                  <a:latin typeface="+mj-lt"/>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8784" y="1334229"/>
            <a:ext cx="4114898" cy="1877040"/>
            <a:chOff x="4468784" y="1334229"/>
            <a:chExt cx="4114898" cy="187704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59601" y="2995825"/>
              <a:ext cx="2168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700403" y="1310360"/>
            <a:ext cx="1620102" cy="1900909"/>
            <a:chOff x="8700403" y="1310360"/>
            <a:chExt cx="1620102" cy="190090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9070110" y="2995825"/>
              <a:ext cx="9089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643679" y="1603466"/>
            <a:ext cx="1706828" cy="1607803"/>
            <a:chOff x="2643679" y="1603466"/>
            <a:chExt cx="1706828" cy="160780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643679" y="2995825"/>
              <a:ext cx="13593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Every 15 minutes</a:t>
              </a:r>
            </a:p>
          </p:txBody>
        </p:sp>
      </p:grpSp>
    </p:spTree>
    <p:extLst>
      <p:ext uri="{BB962C8B-B14F-4D97-AF65-F5344CB8AC3E}">
        <p14:creationId xmlns:p14="http://schemas.microsoft.com/office/powerpoint/2010/main" val="286716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dirty="0"/>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596823" y="4120441"/>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38" name="Group 237">
            <a:extLst>
              <a:ext uri="{FF2B5EF4-FFF2-40B4-BE49-F238E27FC236}">
                <a16:creationId xmlns:a16="http://schemas.microsoft.com/office/drawing/2014/main" id="{91BCC050-BCF4-4898-B92A-2A2C295E80BD}"/>
              </a:ext>
            </a:extLst>
          </p:cNvPr>
          <p:cNvGrpSpPr/>
          <p:nvPr/>
        </p:nvGrpSpPr>
        <p:grpSpPr>
          <a:xfrm>
            <a:off x="2612895" y="1923871"/>
            <a:ext cx="6982282" cy="3155913"/>
            <a:chOff x="2399050" y="1939773"/>
            <a:chExt cx="6982282" cy="3155913"/>
          </a:xfrm>
        </p:grpSpPr>
        <p:grpSp>
          <p:nvGrpSpPr>
            <p:cNvPr id="4" name="Group 3">
              <a:extLst>
                <a:ext uri="{FF2B5EF4-FFF2-40B4-BE49-F238E27FC236}">
                  <a16:creationId xmlns:a16="http://schemas.microsoft.com/office/drawing/2014/main" id="{9FC0FC1B-688E-4C6D-AE51-9BBAF6FC3ED2}"/>
                </a:ext>
              </a:extLst>
            </p:cNvPr>
            <p:cNvGrpSpPr/>
            <p:nvPr/>
          </p:nvGrpSpPr>
          <p:grpSpPr>
            <a:xfrm>
              <a:off x="2399050" y="2705371"/>
              <a:ext cx="1671770" cy="1829319"/>
              <a:chOff x="1991882" y="2781301"/>
              <a:chExt cx="1705294" cy="1866001"/>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2586648" y="4208464"/>
                <a:ext cx="65"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6" name="Rectangle 6">
                <a:extLst>
                  <a:ext uri="{FF2B5EF4-FFF2-40B4-BE49-F238E27FC236}">
                    <a16:creationId xmlns:a16="http://schemas.microsoft.com/office/drawing/2014/main" id="{F5BD3BB9-5976-4159-8791-36F87BD3347A}"/>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7" name="Rectangle 7">
                <a:extLst>
                  <a:ext uri="{FF2B5EF4-FFF2-40B4-BE49-F238E27FC236}">
                    <a16:creationId xmlns:a16="http://schemas.microsoft.com/office/drawing/2014/main" id="{3970D2F2-BB8E-45D2-AE09-56C2927FFC0B}"/>
                  </a:ext>
                </a:extLst>
              </p:cNvPr>
              <p:cNvSpPr>
                <a:spLocks noChangeArrowheads="1"/>
              </p:cNvSpPr>
              <p:nvPr/>
            </p:nvSpPr>
            <p:spPr bwMode="auto">
              <a:xfrm>
                <a:off x="1995902" y="4348565"/>
                <a:ext cx="1362078"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needed</a:t>
                </a: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290776" y="3381172"/>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565413" y="3320847"/>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174657" y="2443453"/>
              <a:ext cx="2947619" cy="2014596"/>
              <a:chOff x="4038600" y="2630488"/>
              <a:chExt cx="3006725" cy="2054993"/>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279784" y="4465717"/>
                <a:ext cx="258516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Retrieves from 3</a:t>
                </a:r>
                <a:r>
                  <a:rPr lang="en-US" altLang="en-US" sz="1400" kern="0" baseline="30000" dirty="0">
                    <a:gradFill>
                      <a:gsLst>
                        <a:gs pos="92035">
                          <a:schemeClr val="tx2"/>
                        </a:gs>
                        <a:gs pos="77876">
                          <a:schemeClr val="tx2"/>
                        </a:gs>
                      </a:gsLst>
                      <a:lin ang="5400000" scaled="0"/>
                    </a:gradFill>
                    <a:latin typeface="+mj-lt"/>
                  </a:rPr>
                  <a:t>rd</a:t>
                </a:r>
                <a:r>
                  <a:rPr lang="en-US" altLang="en-US" sz="1400" kern="0" dirty="0">
                    <a:gradFill>
                      <a:gsLst>
                        <a:gs pos="92035">
                          <a:schemeClr val="tx2"/>
                        </a:gs>
                        <a:gs pos="77876">
                          <a:schemeClr val="tx2"/>
                        </a:gs>
                      </a:gsLst>
                      <a:lin ang="5400000" scaled="0"/>
                    </a:gradFill>
                    <a:latin typeface="+mj-lt"/>
                  </a:rPr>
                  <a:t> party service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4313555" y="1939773"/>
              <a:ext cx="2666664" cy="3155913"/>
              <a:chOff x="7878763" y="2646363"/>
              <a:chExt cx="1685925" cy="1914007"/>
            </a:xfrm>
          </p:grpSpPr>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19621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PP</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49"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6"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07" name="Group 206">
              <a:extLst>
                <a:ext uri="{FF2B5EF4-FFF2-40B4-BE49-F238E27FC236}">
                  <a16:creationId xmlns:a16="http://schemas.microsoft.com/office/drawing/2014/main" id="{DBE822EB-9092-41C7-9EDD-45A0F7372C4C}"/>
                </a:ext>
              </a:extLst>
            </p:cNvPr>
            <p:cNvGrpSpPr/>
            <p:nvPr/>
          </p:nvGrpSpPr>
          <p:grpSpPr>
            <a:xfrm>
              <a:off x="7949850" y="2632291"/>
              <a:ext cx="1431482" cy="1829319"/>
              <a:chOff x="1971832" y="2781301"/>
              <a:chExt cx="1460187" cy="1866001"/>
            </a:xfrm>
          </p:grpSpPr>
          <p:sp>
            <p:nvSpPr>
              <p:cNvPr id="208" name="Rectangle 5">
                <a:extLst>
                  <a:ext uri="{FF2B5EF4-FFF2-40B4-BE49-F238E27FC236}">
                    <a16:creationId xmlns:a16="http://schemas.microsoft.com/office/drawing/2014/main" id="{716158BC-EC60-4718-8ECE-DA48BB5467E3}"/>
                  </a:ext>
                </a:extLst>
              </p:cNvPr>
              <p:cNvSpPr>
                <a:spLocks noChangeArrowheads="1"/>
              </p:cNvSpPr>
              <p:nvPr/>
            </p:nvSpPr>
            <p:spPr bwMode="auto">
              <a:xfrm>
                <a:off x="1971832" y="4427538"/>
                <a:ext cx="146018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returned</a:t>
                </a:r>
              </a:p>
            </p:txBody>
          </p:sp>
          <p:sp>
            <p:nvSpPr>
              <p:cNvPr id="209" name="Rectangle 6">
                <a:extLst>
                  <a:ext uri="{FF2B5EF4-FFF2-40B4-BE49-F238E27FC236}">
                    <a16:creationId xmlns:a16="http://schemas.microsoft.com/office/drawing/2014/main" id="{F169F6FD-64F2-4B5C-8E24-7616057BB63B}"/>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213" name="Freeform 31">
                <a:extLst>
                  <a:ext uri="{FF2B5EF4-FFF2-40B4-BE49-F238E27FC236}">
                    <a16:creationId xmlns:a16="http://schemas.microsoft.com/office/drawing/2014/main" id="{845817DD-78C5-4E41-9F66-9FF8DA69C9CA}"/>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32">
                <a:extLst>
                  <a:ext uri="{FF2B5EF4-FFF2-40B4-BE49-F238E27FC236}">
                    <a16:creationId xmlns:a16="http://schemas.microsoft.com/office/drawing/2014/main" id="{570BDF4B-8413-45D9-BB88-21A924B31EB3}"/>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33">
                <a:extLst>
                  <a:ext uri="{FF2B5EF4-FFF2-40B4-BE49-F238E27FC236}">
                    <a16:creationId xmlns:a16="http://schemas.microsoft.com/office/drawing/2014/main" id="{9E0DC97D-FDEB-4AC2-B3A1-7B0A4DB03127}"/>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Oval 34">
                <a:extLst>
                  <a:ext uri="{FF2B5EF4-FFF2-40B4-BE49-F238E27FC236}">
                    <a16:creationId xmlns:a16="http://schemas.microsoft.com/office/drawing/2014/main" id="{1ACEDFA5-6430-4741-B8A6-AA1977DBE497}"/>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Oval 35">
                <a:extLst>
                  <a:ext uri="{FF2B5EF4-FFF2-40B4-BE49-F238E27FC236}">
                    <a16:creationId xmlns:a16="http://schemas.microsoft.com/office/drawing/2014/main" id="{5B7843E2-4A56-44AF-8932-E78AC73F190D}"/>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Freeform 36">
                <a:extLst>
                  <a:ext uri="{FF2B5EF4-FFF2-40B4-BE49-F238E27FC236}">
                    <a16:creationId xmlns:a16="http://schemas.microsoft.com/office/drawing/2014/main" id="{4C70BC96-A88E-4F1B-BD94-6F465073CF00}"/>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Freeform 37">
                <a:extLst>
                  <a:ext uri="{FF2B5EF4-FFF2-40B4-BE49-F238E27FC236}">
                    <a16:creationId xmlns:a16="http://schemas.microsoft.com/office/drawing/2014/main" id="{B9584E60-383A-4449-B61E-18B54F554DDB}"/>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Freeform 38">
                <a:extLst>
                  <a:ext uri="{FF2B5EF4-FFF2-40B4-BE49-F238E27FC236}">
                    <a16:creationId xmlns:a16="http://schemas.microsoft.com/office/drawing/2014/main" id="{906D9A0A-9DC6-4312-8A5C-CAD9A6A18FA5}"/>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Freeform 39">
                <a:extLst>
                  <a:ext uri="{FF2B5EF4-FFF2-40B4-BE49-F238E27FC236}">
                    <a16:creationId xmlns:a16="http://schemas.microsoft.com/office/drawing/2014/main" id="{A83D1FDC-5656-4B41-A0CB-8A7935B94664}"/>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Freeform 40">
                <a:extLst>
                  <a:ext uri="{FF2B5EF4-FFF2-40B4-BE49-F238E27FC236}">
                    <a16:creationId xmlns:a16="http://schemas.microsoft.com/office/drawing/2014/main" id="{A71AF3E6-31F8-463D-A550-DF80AF59A3B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Freeform 41">
                <a:extLst>
                  <a:ext uri="{FF2B5EF4-FFF2-40B4-BE49-F238E27FC236}">
                    <a16:creationId xmlns:a16="http://schemas.microsoft.com/office/drawing/2014/main" id="{61750090-0615-4D1B-9CE0-A13C69A7325A}"/>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Freeform 42">
                <a:extLst>
                  <a:ext uri="{FF2B5EF4-FFF2-40B4-BE49-F238E27FC236}">
                    <a16:creationId xmlns:a16="http://schemas.microsoft.com/office/drawing/2014/main" id="{323286D8-731D-4ADF-85BC-3C85B77067B9}"/>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43">
                <a:extLst>
                  <a:ext uri="{FF2B5EF4-FFF2-40B4-BE49-F238E27FC236}">
                    <a16:creationId xmlns:a16="http://schemas.microsoft.com/office/drawing/2014/main" id="{9EB99C9C-0598-4B21-A729-465335170D91}"/>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44">
                <a:extLst>
                  <a:ext uri="{FF2B5EF4-FFF2-40B4-BE49-F238E27FC236}">
                    <a16:creationId xmlns:a16="http://schemas.microsoft.com/office/drawing/2014/main" id="{E7785D67-9A46-4F84-9418-4C90973123E4}"/>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45">
                <a:extLst>
                  <a:ext uri="{FF2B5EF4-FFF2-40B4-BE49-F238E27FC236}">
                    <a16:creationId xmlns:a16="http://schemas.microsoft.com/office/drawing/2014/main" id="{E2F142DB-B57E-48AF-A9D8-F94698A7CB5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Rectangle 46">
                <a:extLst>
                  <a:ext uri="{FF2B5EF4-FFF2-40B4-BE49-F238E27FC236}">
                    <a16:creationId xmlns:a16="http://schemas.microsoft.com/office/drawing/2014/main" id="{0BC80093-3793-45AB-AFB1-936CC7948636}"/>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Rectangle 47">
                <a:extLst>
                  <a:ext uri="{FF2B5EF4-FFF2-40B4-BE49-F238E27FC236}">
                    <a16:creationId xmlns:a16="http://schemas.microsoft.com/office/drawing/2014/main" id="{6B016AD9-A56C-4384-B2B3-071A64BC1A4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Rectangle 48">
                <a:extLst>
                  <a:ext uri="{FF2B5EF4-FFF2-40B4-BE49-F238E27FC236}">
                    <a16:creationId xmlns:a16="http://schemas.microsoft.com/office/drawing/2014/main" id="{BA91CE26-DF53-4C94-8064-12DE280B26C3}"/>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49">
                <a:extLst>
                  <a:ext uri="{FF2B5EF4-FFF2-40B4-BE49-F238E27FC236}">
                    <a16:creationId xmlns:a16="http://schemas.microsoft.com/office/drawing/2014/main" id="{58442896-8E58-4802-96C0-86E396ABA36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Freeform 50">
                <a:extLst>
                  <a:ext uri="{FF2B5EF4-FFF2-40B4-BE49-F238E27FC236}">
                    <a16:creationId xmlns:a16="http://schemas.microsoft.com/office/drawing/2014/main" id="{2F08B7F6-C098-4AAD-A812-572DF2C06851}"/>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51">
                <a:extLst>
                  <a:ext uri="{FF2B5EF4-FFF2-40B4-BE49-F238E27FC236}">
                    <a16:creationId xmlns:a16="http://schemas.microsoft.com/office/drawing/2014/main" id="{DE65BB20-AC53-4F9B-91C2-9A65B284661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A0B2BA9-ECE1-46EF-AD24-297C128A181A}"/>
                </a:ext>
              </a:extLst>
            </p:cNvPr>
            <p:cNvGrpSpPr/>
            <p:nvPr/>
          </p:nvGrpSpPr>
          <p:grpSpPr>
            <a:xfrm>
              <a:off x="7424197" y="3257326"/>
              <a:ext cx="398411" cy="146292"/>
              <a:chOff x="9637192" y="3218922"/>
              <a:chExt cx="398411" cy="146292"/>
            </a:xfrm>
          </p:grpSpPr>
          <p:sp>
            <p:nvSpPr>
              <p:cNvPr id="235" name="Freeform 11">
                <a:extLst>
                  <a:ext uri="{FF2B5EF4-FFF2-40B4-BE49-F238E27FC236}">
                    <a16:creationId xmlns:a16="http://schemas.microsoft.com/office/drawing/2014/main" id="{E8088D86-79D6-4CD8-9C5D-1F7281F9FB75}"/>
                  </a:ext>
                </a:extLst>
              </p:cNvPr>
              <p:cNvSpPr>
                <a:spLocks noEditPoints="1"/>
              </p:cNvSpPr>
              <p:nvPr/>
            </p:nvSpPr>
            <p:spPr bwMode="auto">
              <a:xfrm>
                <a:off x="9637192" y="3278061"/>
                <a:ext cx="291027" cy="28013"/>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2">
                <a:extLst>
                  <a:ext uri="{FF2B5EF4-FFF2-40B4-BE49-F238E27FC236}">
                    <a16:creationId xmlns:a16="http://schemas.microsoft.com/office/drawing/2014/main" id="{486AA7DB-CDAB-4252-8DC2-FB1937F18236}"/>
                  </a:ext>
                </a:extLst>
              </p:cNvPr>
              <p:cNvSpPr>
                <a:spLocks/>
              </p:cNvSpPr>
              <p:nvPr/>
            </p:nvSpPr>
            <p:spPr bwMode="auto">
              <a:xfrm>
                <a:off x="9906430" y="3218922"/>
                <a:ext cx="129173" cy="146292"/>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31912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Singing in the Rain …</a:t>
            </a:r>
          </a:p>
        </p:txBody>
      </p:sp>
      <p:sp>
        <p:nvSpPr>
          <p:cNvPr id="3" name="Title 1">
            <a:extLst>
              <a:ext uri="{FF2B5EF4-FFF2-40B4-BE49-F238E27FC236}">
                <a16:creationId xmlns:a16="http://schemas.microsoft.com/office/drawing/2014/main" id="{8210C303-E115-4134-8426-49CF0C4546D9}"/>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ADDING COMPUTE WITH AZURE FUNCTIONS</a:t>
            </a:r>
          </a:p>
        </p:txBody>
      </p:sp>
    </p:spTree>
    <p:extLst>
      <p:ext uri="{BB962C8B-B14F-4D97-AF65-F5344CB8AC3E}">
        <p14:creationId xmlns:p14="http://schemas.microsoft.com/office/powerpoint/2010/main" val="328637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C1E83-89D5-4879-B382-A88FAB9DFBB3}"/>
              </a:ext>
            </a:extLst>
          </p:cNvPr>
          <p:cNvPicPr>
            <a:picLocks noChangeAspect="1"/>
          </p:cNvPicPr>
          <p:nvPr/>
        </p:nvPicPr>
        <p:blipFill>
          <a:blip r:embed="rId2"/>
          <a:stretch>
            <a:fillRect/>
          </a:stretch>
        </p:blipFill>
        <p:spPr>
          <a:xfrm>
            <a:off x="4621937" y="1954937"/>
            <a:ext cx="2948126" cy="2948126"/>
          </a:xfrm>
          <a:prstGeom prst="rect">
            <a:avLst/>
          </a:prstGeom>
        </p:spPr>
      </p:pic>
    </p:spTree>
    <p:extLst>
      <p:ext uri="{BB962C8B-B14F-4D97-AF65-F5344CB8AC3E}">
        <p14:creationId xmlns:p14="http://schemas.microsoft.com/office/powerpoint/2010/main" val="585940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60434B-1360-D340-A6A4-3BC5E3094C02}"/>
              </a:ext>
            </a:extLst>
          </p:cNvPr>
          <p:cNvGrpSpPr/>
          <p:nvPr/>
        </p:nvGrpSpPr>
        <p:grpSpPr>
          <a:xfrm>
            <a:off x="441199" y="2560320"/>
            <a:ext cx="11312486" cy="2621191"/>
            <a:chOff x="441199" y="2129421"/>
            <a:chExt cx="11312486" cy="2621191"/>
          </a:xfrm>
        </p:grpSpPr>
        <p:sp>
          <p:nvSpPr>
            <p:cNvPr id="9" name="Rectangle 8">
              <a:extLst>
                <a:ext uri="{FF2B5EF4-FFF2-40B4-BE49-F238E27FC236}">
                  <a16:creationId xmlns:a16="http://schemas.microsoft.com/office/drawing/2014/main" id="{1C47FC4C-AB15-BC4A-A0FB-FDA7B99B6154}"/>
                </a:ext>
              </a:extLst>
            </p:cNvPr>
            <p:cNvSpPr/>
            <p:nvPr/>
          </p:nvSpPr>
          <p:spPr>
            <a:xfrm>
              <a:off x="8022933" y="2677261"/>
              <a:ext cx="3730752"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668DA-D1B7-D84B-B986-50048017EF9A}"/>
                </a:ext>
              </a:extLst>
            </p:cNvPr>
            <p:cNvSpPr/>
            <p:nvPr/>
          </p:nvSpPr>
          <p:spPr>
            <a:xfrm>
              <a:off x="2945676" y="2838900"/>
              <a:ext cx="4957393"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2677261"/>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2998717"/>
              <a:ext cx="1280158" cy="880749"/>
            </a:xfrm>
            <a:prstGeom prst="rect">
              <a:avLst/>
            </a:prstGeom>
          </p:spPr>
        </p:pic>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4"/>
            <a:stretch>
              <a:fillRect/>
            </a:stretch>
          </p:blipFill>
          <p:spPr>
            <a:xfrm>
              <a:off x="7902704" y="2998717"/>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5"/>
            <a:stretch>
              <a:fillRect/>
            </a:stretch>
          </p:blipFill>
          <p:spPr>
            <a:xfrm>
              <a:off x="562358" y="2998717"/>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6"/>
            <a:stretch>
              <a:fillRect/>
            </a:stretch>
          </p:blipFill>
          <p:spPr>
            <a:xfrm>
              <a:off x="4232531" y="2998717"/>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7"/>
            <a:stretch>
              <a:fillRect/>
            </a:stretch>
          </p:blipFill>
          <p:spPr>
            <a:xfrm>
              <a:off x="5455922" y="2998717"/>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8"/>
            <a:stretch>
              <a:fillRect/>
            </a:stretch>
          </p:blipFill>
          <p:spPr>
            <a:xfrm>
              <a:off x="9126095" y="2998717"/>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9"/>
            <a:stretch>
              <a:fillRect/>
            </a:stretch>
          </p:blipFill>
          <p:spPr>
            <a:xfrm>
              <a:off x="3009140" y="2998717"/>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0"/>
            <a:stretch>
              <a:fillRect/>
            </a:stretch>
          </p:blipFill>
          <p:spPr>
            <a:xfrm>
              <a:off x="10349484" y="2998717"/>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11"/>
            <a:stretch>
              <a:fillRect/>
            </a:stretch>
          </p:blipFill>
          <p:spPr>
            <a:xfrm>
              <a:off x="1785749" y="2998717"/>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477776"/>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477776"/>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2945677" y="4308966"/>
              <a:ext cx="4957391" cy="70654"/>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12"/>
            <a:stretch>
              <a:fillRect/>
            </a:stretch>
          </p:blipFill>
          <p:spPr>
            <a:xfrm>
              <a:off x="5060942" y="4516932"/>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3"/>
            <a:stretch>
              <a:fillRect/>
            </a:stretch>
          </p:blipFill>
          <p:spPr>
            <a:xfrm>
              <a:off x="3748406" y="2129421"/>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4"/>
            <a:stretch>
              <a:fillRect/>
            </a:stretch>
          </p:blipFill>
          <p:spPr>
            <a:xfrm>
              <a:off x="9515882" y="2129421"/>
              <a:ext cx="744855" cy="189865"/>
            </a:xfrm>
            <a:prstGeom prst="rect">
              <a:avLst/>
            </a:prstGeom>
          </p:spPr>
        </p:pic>
      </p:grpSp>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5"/>
          <a:stretch>
            <a:fillRect/>
          </a:stretch>
        </p:blipFill>
        <p:spPr>
          <a:xfrm>
            <a:off x="4953000" y="824937"/>
            <a:ext cx="2286000" cy="633876"/>
          </a:xfrm>
          <a:prstGeom prst="rect">
            <a:avLst/>
          </a:prstGeom>
        </p:spPr>
      </p:pic>
    </p:spTree>
    <p:extLst>
      <p:ext uri="{BB962C8B-B14F-4D97-AF65-F5344CB8AC3E}">
        <p14:creationId xmlns:p14="http://schemas.microsoft.com/office/powerpoint/2010/main" val="110183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668DA-D1B7-D84B-B986-50048017EF9A}"/>
              </a:ext>
            </a:extLst>
          </p:cNvPr>
          <p:cNvSpPr/>
          <p:nvPr/>
        </p:nvSpPr>
        <p:spPr>
          <a:xfrm>
            <a:off x="1785733" y="3269799"/>
            <a:ext cx="6117336"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3108160"/>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3429616"/>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4"/>
          <a:stretch>
            <a:fillRect/>
          </a:stretch>
        </p:blipFill>
        <p:spPr>
          <a:xfrm>
            <a:off x="562358" y="3429616"/>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5"/>
          <a:stretch>
            <a:fillRect/>
          </a:stretch>
        </p:blipFill>
        <p:spPr>
          <a:xfrm>
            <a:off x="4232531" y="3429616"/>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6"/>
          <a:stretch>
            <a:fillRect/>
          </a:stretch>
        </p:blipFill>
        <p:spPr>
          <a:xfrm>
            <a:off x="5455922" y="3429616"/>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7"/>
          <a:stretch>
            <a:fillRect/>
          </a:stretch>
        </p:blipFill>
        <p:spPr>
          <a:xfrm>
            <a:off x="3009140" y="3429616"/>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8"/>
          <a:stretch>
            <a:fillRect/>
          </a:stretch>
        </p:blipFill>
        <p:spPr>
          <a:xfrm>
            <a:off x="1785749" y="3429616"/>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908675"/>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908675"/>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1785734" y="4719080"/>
            <a:ext cx="6117336"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9"/>
          <a:stretch>
            <a:fillRect/>
          </a:stretch>
        </p:blipFill>
        <p:spPr>
          <a:xfrm>
            <a:off x="4420856" y="4925798"/>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0"/>
          <a:stretch>
            <a:fillRect/>
          </a:stretch>
        </p:blipFill>
        <p:spPr>
          <a:xfrm>
            <a:off x="3748406" y="2560320"/>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1"/>
          <a:stretch>
            <a:fillRect/>
          </a:stretch>
        </p:blipFill>
        <p:spPr>
          <a:xfrm>
            <a:off x="9515882" y="2560320"/>
            <a:ext cx="744855" cy="189865"/>
          </a:xfrm>
          <a:prstGeom prst="rect">
            <a:avLst/>
          </a:prstGeom>
        </p:spPr>
      </p:pic>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2"/>
          <a:stretch>
            <a:fillRect/>
          </a:stretch>
        </p:blipFill>
        <p:spPr>
          <a:xfrm>
            <a:off x="4953000" y="824937"/>
            <a:ext cx="2286000" cy="633876"/>
          </a:xfrm>
          <a:prstGeom prst="rect">
            <a:avLst/>
          </a:prstGeom>
        </p:spPr>
      </p:pic>
      <p:sp>
        <p:nvSpPr>
          <p:cNvPr id="2" name="Rectangle 1">
            <a:extLst>
              <a:ext uri="{FF2B5EF4-FFF2-40B4-BE49-F238E27FC236}">
                <a16:creationId xmlns:a16="http://schemas.microsoft.com/office/drawing/2014/main" id="{64249D07-F2E7-5A44-852A-988CAB11F5CA}"/>
              </a:ext>
            </a:extLst>
          </p:cNvPr>
          <p:cNvSpPr/>
          <p:nvPr/>
        </p:nvSpPr>
        <p:spPr bwMode="auto">
          <a:xfrm>
            <a:off x="139135" y="2039873"/>
            <a:ext cx="11913729" cy="3803374"/>
          </a:xfrm>
          <a:custGeom>
            <a:avLst/>
            <a:gdLst>
              <a:gd name="connsiteX0" fmla="*/ 0 w 7977809"/>
              <a:gd name="connsiteY0" fmla="*/ 0 h 3803374"/>
              <a:gd name="connsiteX1" fmla="*/ 7977809 w 7977809"/>
              <a:gd name="connsiteY1" fmla="*/ 0 h 3803374"/>
              <a:gd name="connsiteX2" fmla="*/ 7977809 w 7977809"/>
              <a:gd name="connsiteY2" fmla="*/ 3803374 h 3803374"/>
              <a:gd name="connsiteX3" fmla="*/ 0 w 7977809"/>
              <a:gd name="connsiteY3" fmla="*/ 3803374 h 3803374"/>
              <a:gd name="connsiteX4" fmla="*/ 0 w 7977809"/>
              <a:gd name="connsiteY4" fmla="*/ 0 h 3803374"/>
              <a:gd name="connsiteX0" fmla="*/ 0 w 7977809"/>
              <a:gd name="connsiteY0" fmla="*/ 0 h 3803374"/>
              <a:gd name="connsiteX1" fmla="*/ 7977809 w 7977809"/>
              <a:gd name="connsiteY1" fmla="*/ 0 h 3803374"/>
              <a:gd name="connsiteX2" fmla="*/ 7964557 w 7977809"/>
              <a:gd name="connsiteY2" fmla="*/ 1232453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1205948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503583 h 3803374"/>
              <a:gd name="connsiteX3" fmla="*/ 7964557 w 7977809"/>
              <a:gd name="connsiteY3" fmla="*/ 1205948 h 3803374"/>
              <a:gd name="connsiteX4" fmla="*/ 7977809 w 7977809"/>
              <a:gd name="connsiteY4" fmla="*/ 3803374 h 3803374"/>
              <a:gd name="connsiteX5" fmla="*/ 0 w 7977809"/>
              <a:gd name="connsiteY5" fmla="*/ 3803374 h 3803374"/>
              <a:gd name="connsiteX6" fmla="*/ 0 w 7977809"/>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575234 w 11900452"/>
              <a:gd name="connsiteY3" fmla="*/ 1179444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429461 w 11900452"/>
              <a:gd name="connsiteY3" fmla="*/ 1192696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436625 w 11900452"/>
              <a:gd name="connsiteY3" fmla="*/ 117944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13729"/>
              <a:gd name="connsiteY0" fmla="*/ 0 h 3803374"/>
              <a:gd name="connsiteX1" fmla="*/ 7977809 w 11913729"/>
              <a:gd name="connsiteY1" fmla="*/ 0 h 3803374"/>
              <a:gd name="connsiteX2" fmla="*/ 11900452 w 11913729"/>
              <a:gd name="connsiteY2" fmla="*/ 1152940 h 3803374"/>
              <a:gd name="connsiteX3" fmla="*/ 11912047 w 11913729"/>
              <a:gd name="connsiteY3" fmla="*/ 1159014 h 3803374"/>
              <a:gd name="connsiteX4" fmla="*/ 10429461 w 11913729"/>
              <a:gd name="connsiteY4" fmla="*/ 1192696 h 3803374"/>
              <a:gd name="connsiteX5" fmla="*/ 7964557 w 11913729"/>
              <a:gd name="connsiteY5" fmla="*/ 1205948 h 3803374"/>
              <a:gd name="connsiteX6" fmla="*/ 7977809 w 11913729"/>
              <a:gd name="connsiteY6" fmla="*/ 3803374 h 3803374"/>
              <a:gd name="connsiteX7" fmla="*/ 0 w 11913729"/>
              <a:gd name="connsiteY7" fmla="*/ 3803374 h 3803374"/>
              <a:gd name="connsiteX8" fmla="*/ 0 w 11913729"/>
              <a:gd name="connsiteY8" fmla="*/ 0 h 38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3729" h="3803374">
                <a:moveTo>
                  <a:pt x="0" y="0"/>
                </a:moveTo>
                <a:lnTo>
                  <a:pt x="7977809" y="0"/>
                </a:lnTo>
                <a:cubicBezTo>
                  <a:pt x="9285357" y="384313"/>
                  <a:pt x="11759096" y="-755373"/>
                  <a:pt x="11900452" y="1152940"/>
                </a:cubicBezTo>
                <a:cubicBezTo>
                  <a:pt x="11891617" y="1709531"/>
                  <a:pt x="11920882" y="602423"/>
                  <a:pt x="11912047" y="1159014"/>
                </a:cubicBezTo>
                <a:cubicBezTo>
                  <a:pt x="9508987" y="1185519"/>
                  <a:pt x="10910956" y="1736035"/>
                  <a:pt x="10429461" y="1192696"/>
                </a:cubicBezTo>
                <a:lnTo>
                  <a:pt x="7964557" y="1205948"/>
                </a:lnTo>
                <a:cubicBezTo>
                  <a:pt x="7968974" y="2062922"/>
                  <a:pt x="7973392" y="2946400"/>
                  <a:pt x="7977809" y="3803374"/>
                </a:cubicBezTo>
                <a:lnTo>
                  <a:pt x="0" y="3803374"/>
                </a:lnTo>
                <a:lnTo>
                  <a:pt x="0" y="0"/>
                </a:lnTo>
                <a:close/>
              </a:path>
            </a:pathLst>
          </a:custGeom>
          <a:solidFill>
            <a:srgbClr val="051C43">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13"/>
          <a:stretch>
            <a:fillRect/>
          </a:stretch>
        </p:blipFill>
        <p:spPr>
          <a:xfrm>
            <a:off x="7902704" y="3429616"/>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14"/>
          <a:stretch>
            <a:fillRect/>
          </a:stretch>
        </p:blipFill>
        <p:spPr>
          <a:xfrm>
            <a:off x="9126095" y="3429616"/>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5"/>
          <a:stretch>
            <a:fillRect/>
          </a:stretch>
        </p:blipFill>
        <p:spPr>
          <a:xfrm>
            <a:off x="10349484" y="3429616"/>
            <a:ext cx="1280158" cy="880749"/>
          </a:xfrm>
          <a:prstGeom prst="rect">
            <a:avLst/>
          </a:prstGeom>
        </p:spPr>
      </p:pic>
    </p:spTree>
    <p:extLst>
      <p:ext uri="{BB962C8B-B14F-4D97-AF65-F5344CB8AC3E}">
        <p14:creationId xmlns:p14="http://schemas.microsoft.com/office/powerpoint/2010/main" val="832389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7037E-7 L -0.31393 -3.7037E-7 " pathEditMode="relative" rAng="0" ptsTypes="AA">
                                      <p:cBhvr>
                                        <p:cTn id="6" dur="2000" fill="hold"/>
                                        <p:tgtEl>
                                          <p:spTgt spid="13"/>
                                        </p:tgtEl>
                                        <p:attrNameLst>
                                          <p:attrName>ppt_x</p:attrName>
                                          <p:attrName>ppt_y</p:attrName>
                                        </p:attrNameLst>
                                      </p:cBhvr>
                                      <p:rCtr x="-15703" y="0"/>
                                    </p:animMotion>
                                  </p:childTnLst>
                                </p:cTn>
                              </p:par>
                              <p:par>
                                <p:cTn id="7" presetID="42" presetClass="path" presetSubtype="0" accel="50000" decel="50000" fill="hold" nodeType="withEffect">
                                  <p:stCondLst>
                                    <p:cond delay="0"/>
                                  </p:stCondLst>
                                  <p:childTnLst>
                                    <p:animMotion origin="layout" path="M -1.66667E-6 -3.7037E-7 L -0.30104 -0.00023 " pathEditMode="relative" rAng="0" ptsTypes="AA">
                                      <p:cBhvr>
                                        <p:cTn id="8" dur="2000" fill="hold"/>
                                        <p:tgtEl>
                                          <p:spTgt spid="17"/>
                                        </p:tgtEl>
                                        <p:attrNameLst>
                                          <p:attrName>ppt_x</p:attrName>
                                          <p:attrName>ppt_y</p:attrName>
                                        </p:attrNameLst>
                                      </p:cBhvr>
                                      <p:rCtr x="-15052" y="-23"/>
                                    </p:animMotion>
                                  </p:childTnLst>
                                </p:cTn>
                              </p:par>
                              <p:par>
                                <p:cTn id="9" presetID="42" presetClass="path" presetSubtype="0" accel="50000" decel="50000" fill="hold" nodeType="withEffect">
                                  <p:stCondLst>
                                    <p:cond delay="0"/>
                                  </p:stCondLst>
                                  <p:childTnLst>
                                    <p:animMotion origin="layout" path="M -2.08333E-6 -3.7037E-7 L -0.30755 0.00185 " pathEditMode="relative" rAng="0" ptsTypes="AA">
                                      <p:cBhvr>
                                        <p:cTn id="10" dur="2000" fill="hold"/>
                                        <p:tgtEl>
                                          <p:spTgt spid="19"/>
                                        </p:tgtEl>
                                        <p:attrNameLst>
                                          <p:attrName>ppt_x</p:attrName>
                                          <p:attrName>ppt_y</p:attrName>
                                        </p:attrNameLst>
                                      </p:cBhvr>
                                      <p:rCtr x="-1537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1DA0BEF-F481-6147-B597-FF95411D07BD}"/>
              </a:ext>
            </a:extLst>
          </p:cNvPr>
          <p:cNvGrpSpPr/>
          <p:nvPr/>
        </p:nvGrpSpPr>
        <p:grpSpPr>
          <a:xfrm>
            <a:off x="3740228" y="2420944"/>
            <a:ext cx="4609382" cy="2195688"/>
            <a:chOff x="3204327" y="2858904"/>
            <a:chExt cx="4609382" cy="2195688"/>
          </a:xfrm>
        </p:grpSpPr>
        <p:pic>
          <p:nvPicPr>
            <p:cNvPr id="5" name="Picture 4">
              <a:extLst>
                <a:ext uri="{FF2B5EF4-FFF2-40B4-BE49-F238E27FC236}">
                  <a16:creationId xmlns:a16="http://schemas.microsoft.com/office/drawing/2014/main" id="{6F37C623-2C85-E443-9394-CF048FB5521A}"/>
                </a:ext>
              </a:extLst>
            </p:cNvPr>
            <p:cNvPicPr>
              <a:picLocks noChangeAspect="1"/>
            </p:cNvPicPr>
            <p:nvPr/>
          </p:nvPicPr>
          <p:blipFill>
            <a:blip r:embed="rId3"/>
            <a:stretch>
              <a:fillRect/>
            </a:stretch>
          </p:blipFill>
          <p:spPr>
            <a:xfrm>
              <a:off x="6537846" y="2927484"/>
              <a:ext cx="1234440" cy="1234440"/>
            </a:xfrm>
            <a:prstGeom prst="rect">
              <a:avLst/>
            </a:prstGeom>
          </p:spPr>
        </p:pic>
        <p:pic>
          <p:nvPicPr>
            <p:cNvPr id="9" name="Picture 8">
              <a:extLst>
                <a:ext uri="{FF2B5EF4-FFF2-40B4-BE49-F238E27FC236}">
                  <a16:creationId xmlns:a16="http://schemas.microsoft.com/office/drawing/2014/main" id="{6E795DF9-DB0A-6848-80AD-B43348840631}"/>
                </a:ext>
              </a:extLst>
            </p:cNvPr>
            <p:cNvPicPr>
              <a:picLocks noChangeAspect="1"/>
            </p:cNvPicPr>
            <p:nvPr/>
          </p:nvPicPr>
          <p:blipFill>
            <a:blip r:embed="rId4"/>
            <a:stretch>
              <a:fillRect/>
            </a:stretch>
          </p:blipFill>
          <p:spPr>
            <a:xfrm>
              <a:off x="3544623" y="2858904"/>
              <a:ext cx="1460091" cy="1371600"/>
            </a:xfrm>
            <a:prstGeom prst="rect">
              <a:avLst/>
            </a:prstGeom>
          </p:spPr>
        </p:pic>
        <p:pic>
          <p:nvPicPr>
            <p:cNvPr id="11" name="Picture 10">
              <a:extLst>
                <a:ext uri="{FF2B5EF4-FFF2-40B4-BE49-F238E27FC236}">
                  <a16:creationId xmlns:a16="http://schemas.microsoft.com/office/drawing/2014/main" id="{7D4986DA-865E-3748-9C79-1E820A8F4032}"/>
                </a:ext>
              </a:extLst>
            </p:cNvPr>
            <p:cNvPicPr>
              <a:picLocks noChangeAspect="1"/>
            </p:cNvPicPr>
            <p:nvPr/>
          </p:nvPicPr>
          <p:blipFill>
            <a:blip r:embed="rId5">
              <a:alphaModFix amt="30000"/>
            </a:blip>
            <a:stretch>
              <a:fillRect/>
            </a:stretch>
          </p:blipFill>
          <p:spPr>
            <a:xfrm>
              <a:off x="5533717" y="3270384"/>
              <a:ext cx="457200" cy="457200"/>
            </a:xfrm>
            <a:prstGeom prst="rect">
              <a:avLst/>
            </a:prstGeom>
          </p:spPr>
        </p:pic>
        <p:sp>
          <p:nvSpPr>
            <p:cNvPr id="13" name="Rectangle 12">
              <a:extLst>
                <a:ext uri="{FF2B5EF4-FFF2-40B4-BE49-F238E27FC236}">
                  <a16:creationId xmlns:a16="http://schemas.microsoft.com/office/drawing/2014/main" id="{2F5E55C1-234C-944B-8C9E-AC7AB29872A1}"/>
                </a:ext>
              </a:extLst>
            </p:cNvPr>
            <p:cNvSpPr/>
            <p:nvPr/>
          </p:nvSpPr>
          <p:spPr>
            <a:xfrm>
              <a:off x="3204327" y="4500594"/>
              <a:ext cx="1876731"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Active Directory B2C</a:t>
              </a:r>
            </a:p>
          </p:txBody>
        </p:sp>
        <p:sp>
          <p:nvSpPr>
            <p:cNvPr id="14" name="Rectangle 13">
              <a:extLst>
                <a:ext uri="{FF2B5EF4-FFF2-40B4-BE49-F238E27FC236}">
                  <a16:creationId xmlns:a16="http://schemas.microsoft.com/office/drawing/2014/main" id="{41BDE519-A59B-6A4F-9AC9-907DDE603F62}"/>
                </a:ext>
              </a:extLst>
            </p:cNvPr>
            <p:cNvSpPr/>
            <p:nvPr/>
          </p:nvSpPr>
          <p:spPr>
            <a:xfrm>
              <a:off x="6496424" y="4500594"/>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grpSp>
      <p:sp>
        <p:nvSpPr>
          <p:cNvPr id="15" name="Rectangle 14">
            <a:extLst>
              <a:ext uri="{FF2B5EF4-FFF2-40B4-BE49-F238E27FC236}">
                <a16:creationId xmlns:a16="http://schemas.microsoft.com/office/drawing/2014/main" id="{23705966-B1EC-2547-A185-49B5408E7840}"/>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6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310068" y="2445731"/>
            <a:ext cx="11062699" cy="1793090"/>
          </a:xfrm>
        </p:spPr>
        <p:txBody>
          <a:bodyPr/>
          <a:lstStyle/>
          <a:p>
            <a:pPr algn="ctr"/>
            <a:r>
              <a:rPr lang="en-US" sz="5400" dirty="0"/>
              <a:t>Build Amazing Cloud Connected Apps with Xamarin, Azure, and App Center</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453502" y="5210674"/>
            <a:ext cx="4387439" cy="1369420"/>
          </a:xfrm>
        </p:spPr>
        <p:txBody>
          <a:bodyPr/>
          <a:lstStyle/>
          <a:p>
            <a:r>
              <a:rPr lang="en-US" sz="3600" b="1" dirty="0">
                <a:latin typeface="+mn-lt"/>
              </a:rPr>
              <a:t>Harikrishnan</a:t>
            </a:r>
          </a:p>
          <a:p>
            <a:r>
              <a:rPr lang="en-US" sz="2800" dirty="0"/>
              <a:t>Sr Mobile App Developer</a:t>
            </a:r>
            <a:endParaRPr lang="en-US" sz="3000" dirty="0"/>
          </a:p>
          <a:p>
            <a:r>
              <a:rPr lang="en-US" sz="2200" b="1" dirty="0">
                <a:latin typeface="Consolas" panose="020B0609020204030204" pitchFamily="49" charset="0"/>
              </a:rPr>
              <a:t>@</a:t>
            </a:r>
            <a:r>
              <a:rPr lang="en-US" sz="2200" b="1" dirty="0" err="1">
                <a:latin typeface="Consolas" panose="020B0609020204030204" pitchFamily="49" charset="0"/>
              </a:rPr>
              <a:t>cn_harikrishnan</a:t>
            </a:r>
            <a:endParaRPr lang="en-US" sz="2200" b="1"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4" name="Text Placeholder 2">
            <a:extLst>
              <a:ext uri="{FF2B5EF4-FFF2-40B4-BE49-F238E27FC236}">
                <a16:creationId xmlns:a16="http://schemas.microsoft.com/office/drawing/2014/main" id="{655D7ED2-3932-4ACA-BB3C-9C4418EEC8DB}"/>
              </a:ext>
            </a:extLst>
          </p:cNvPr>
          <p:cNvSpPr txBox="1">
            <a:spLocks/>
          </p:cNvSpPr>
          <p:nvPr/>
        </p:nvSpPr>
        <p:spPr>
          <a:xfrm>
            <a:off x="6465368" y="5237573"/>
            <a:ext cx="3467520" cy="1369420"/>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b="1" dirty="0">
                <a:latin typeface="+mn-lt"/>
              </a:rPr>
              <a:t>Abhishek</a:t>
            </a:r>
          </a:p>
          <a:p>
            <a:r>
              <a:rPr lang="en-US" sz="2800" dirty="0"/>
              <a:t>Sr Software Engineer</a:t>
            </a:r>
          </a:p>
          <a:p>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7675FB-2D4F-DF45-B5EE-0AACD8762696}"/>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CF5EAE1-4D6C-2A4D-90EF-2B88DDC86DCC}"/>
              </a:ext>
            </a:extLst>
          </p:cNvPr>
          <p:cNvGrpSpPr/>
          <p:nvPr/>
        </p:nvGrpSpPr>
        <p:grpSpPr>
          <a:xfrm>
            <a:off x="3820360" y="2586079"/>
            <a:ext cx="4471116" cy="2318302"/>
            <a:chOff x="3820360" y="2586079"/>
            <a:chExt cx="4471116" cy="2318302"/>
          </a:xfrm>
        </p:grpSpPr>
        <p:pic>
          <p:nvPicPr>
            <p:cNvPr id="5" name="Picture 4">
              <a:extLst>
                <a:ext uri="{FF2B5EF4-FFF2-40B4-BE49-F238E27FC236}">
                  <a16:creationId xmlns:a16="http://schemas.microsoft.com/office/drawing/2014/main" id="{B882F775-0086-F846-BBEC-88E2487551A0}"/>
                </a:ext>
              </a:extLst>
            </p:cNvPr>
            <p:cNvPicPr>
              <a:picLocks noChangeAspect="1"/>
            </p:cNvPicPr>
            <p:nvPr/>
          </p:nvPicPr>
          <p:blipFill>
            <a:blip r:embed="rId2"/>
            <a:stretch>
              <a:fillRect/>
            </a:stretch>
          </p:blipFill>
          <p:spPr>
            <a:xfrm>
              <a:off x="7015613" y="2631799"/>
              <a:ext cx="1234440" cy="1234440"/>
            </a:xfrm>
            <a:prstGeom prst="rect">
              <a:avLst/>
            </a:prstGeom>
          </p:spPr>
        </p:pic>
        <p:pic>
          <p:nvPicPr>
            <p:cNvPr id="7" name="Picture 6">
              <a:extLst>
                <a:ext uri="{FF2B5EF4-FFF2-40B4-BE49-F238E27FC236}">
                  <a16:creationId xmlns:a16="http://schemas.microsoft.com/office/drawing/2014/main" id="{324B41EB-CC52-8348-AF32-348DB28B5984}"/>
                </a:ext>
              </a:extLst>
            </p:cNvPr>
            <p:cNvPicPr>
              <a:picLocks noChangeAspect="1"/>
            </p:cNvPicPr>
            <p:nvPr/>
          </p:nvPicPr>
          <p:blipFill>
            <a:blip r:embed="rId3">
              <a:alphaModFix amt="30000"/>
            </a:blip>
            <a:stretch>
              <a:fillRect/>
            </a:stretch>
          </p:blipFill>
          <p:spPr>
            <a:xfrm>
              <a:off x="6011484" y="2974699"/>
              <a:ext cx="457200" cy="457200"/>
            </a:xfrm>
            <a:prstGeom prst="rect">
              <a:avLst/>
            </a:prstGeom>
          </p:spPr>
        </p:pic>
        <p:sp>
          <p:nvSpPr>
            <p:cNvPr id="8" name="Rectangle 7">
              <a:extLst>
                <a:ext uri="{FF2B5EF4-FFF2-40B4-BE49-F238E27FC236}">
                  <a16:creationId xmlns:a16="http://schemas.microsoft.com/office/drawing/2014/main" id="{E0957795-69A9-EC40-8375-11987F7E95D2}"/>
                </a:ext>
              </a:extLst>
            </p:cNvPr>
            <p:cNvSpPr/>
            <p:nvPr/>
          </p:nvSpPr>
          <p:spPr>
            <a:xfrm>
              <a:off x="4052035" y="4350383"/>
              <a:ext cx="1136850"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Cosmos DB</a:t>
              </a:r>
            </a:p>
          </p:txBody>
        </p:sp>
        <p:sp>
          <p:nvSpPr>
            <p:cNvPr id="9" name="Rectangle 8">
              <a:extLst>
                <a:ext uri="{FF2B5EF4-FFF2-40B4-BE49-F238E27FC236}">
                  <a16:creationId xmlns:a16="http://schemas.microsoft.com/office/drawing/2014/main" id="{FD097B53-838F-7D48-B41B-0E036FFF6EA2}"/>
                </a:ext>
              </a:extLst>
            </p:cNvPr>
            <p:cNvSpPr/>
            <p:nvPr/>
          </p:nvSpPr>
          <p:spPr>
            <a:xfrm>
              <a:off x="6974191" y="4350383"/>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pic>
          <p:nvPicPr>
            <p:cNvPr id="14" name="Picture 13">
              <a:extLst>
                <a:ext uri="{FF2B5EF4-FFF2-40B4-BE49-F238E27FC236}">
                  <a16:creationId xmlns:a16="http://schemas.microsoft.com/office/drawing/2014/main" id="{10311332-4C1F-EF4C-997F-F7CF12B66A67}"/>
                </a:ext>
              </a:extLst>
            </p:cNvPr>
            <p:cNvPicPr>
              <a:picLocks noChangeAspect="1"/>
            </p:cNvPicPr>
            <p:nvPr/>
          </p:nvPicPr>
          <p:blipFill>
            <a:blip r:embed="rId4"/>
            <a:stretch>
              <a:fillRect/>
            </a:stretch>
          </p:blipFill>
          <p:spPr>
            <a:xfrm>
              <a:off x="3820360" y="2586079"/>
              <a:ext cx="1600200" cy="1280160"/>
            </a:xfrm>
            <a:prstGeom prst="rect">
              <a:avLst/>
            </a:prstGeom>
          </p:spPr>
        </p:pic>
      </p:grpSp>
    </p:spTree>
    <p:extLst>
      <p:ext uri="{BB962C8B-B14F-4D97-AF65-F5344CB8AC3E}">
        <p14:creationId xmlns:p14="http://schemas.microsoft.com/office/powerpoint/2010/main" val="340935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E7EBE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DD372-1BC0-2347-B216-ED89B117B166}"/>
              </a:ext>
            </a:extLst>
          </p:cNvPr>
          <p:cNvPicPr>
            <a:picLocks noChangeAspect="1"/>
          </p:cNvPicPr>
          <p:nvPr/>
        </p:nvPicPr>
        <p:blipFill>
          <a:blip r:embed="rId2"/>
          <a:stretch>
            <a:fillRect/>
          </a:stretch>
        </p:blipFill>
        <p:spPr>
          <a:xfrm>
            <a:off x="1697061" y="805071"/>
            <a:ext cx="8797877" cy="5247856"/>
          </a:xfrm>
          <a:prstGeom prst="rect">
            <a:avLst/>
          </a:prstGeom>
        </p:spPr>
      </p:pic>
      <p:sp>
        <p:nvSpPr>
          <p:cNvPr id="4" name="Rectangle 3">
            <a:extLst>
              <a:ext uri="{FF2B5EF4-FFF2-40B4-BE49-F238E27FC236}">
                <a16:creationId xmlns:a16="http://schemas.microsoft.com/office/drawing/2014/main" id="{B1A70988-BA9C-7B4B-8A71-DBA4E2D79081}"/>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85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3524F-3D6D-8640-9331-C5DE595EF68A}"/>
              </a:ext>
            </a:extLst>
          </p:cNvPr>
          <p:cNvPicPr>
            <a:picLocks noChangeAspect="1"/>
          </p:cNvPicPr>
          <p:nvPr/>
        </p:nvPicPr>
        <p:blipFill>
          <a:blip r:embed="rId2"/>
          <a:stretch>
            <a:fillRect/>
          </a:stretch>
        </p:blipFill>
        <p:spPr>
          <a:xfrm>
            <a:off x="2558426" y="857613"/>
            <a:ext cx="7075146" cy="5142773"/>
          </a:xfrm>
          <a:prstGeom prst="rect">
            <a:avLst/>
          </a:prstGeom>
        </p:spPr>
      </p:pic>
      <p:sp>
        <p:nvSpPr>
          <p:cNvPr id="5" name="Rectangle 4">
            <a:extLst>
              <a:ext uri="{FF2B5EF4-FFF2-40B4-BE49-F238E27FC236}">
                <a16:creationId xmlns:a16="http://schemas.microsoft.com/office/drawing/2014/main" id="{CC0E81F3-2C8E-E143-8A39-0D6E835A8B9D}"/>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26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Write</a:t>
            </a:r>
          </a:p>
        </p:txBody>
      </p:sp>
      <p:pic>
        <p:nvPicPr>
          <p:cNvPr id="11" name="Picture 10">
            <a:extLst>
              <a:ext uri="{FF2B5EF4-FFF2-40B4-BE49-F238E27FC236}">
                <a16:creationId xmlns:a16="http://schemas.microsoft.com/office/drawing/2014/main" id="{4B5B39B1-1665-F448-80C7-8DA98F4D4A6F}"/>
              </a:ext>
            </a:extLst>
          </p:cNvPr>
          <p:cNvPicPr>
            <a:picLocks noChangeAspect="1"/>
          </p:cNvPicPr>
          <p:nvPr/>
        </p:nvPicPr>
        <p:blipFill>
          <a:blip r:embed="rId2"/>
          <a:stretch>
            <a:fillRect/>
          </a:stretch>
        </p:blipFill>
        <p:spPr>
          <a:xfrm>
            <a:off x="609600" y="1860886"/>
            <a:ext cx="10972800" cy="2186309"/>
          </a:xfrm>
          <a:prstGeom prst="rect">
            <a:avLst/>
          </a:prstGeom>
        </p:spPr>
      </p:pic>
    </p:spTree>
    <p:extLst>
      <p:ext uri="{BB962C8B-B14F-4D97-AF65-F5344CB8AC3E}">
        <p14:creationId xmlns:p14="http://schemas.microsoft.com/office/powerpoint/2010/main" val="13048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Read</a:t>
            </a:r>
          </a:p>
        </p:txBody>
      </p:sp>
      <p:pic>
        <p:nvPicPr>
          <p:cNvPr id="5" name="Picture 4">
            <a:extLst>
              <a:ext uri="{FF2B5EF4-FFF2-40B4-BE49-F238E27FC236}">
                <a16:creationId xmlns:a16="http://schemas.microsoft.com/office/drawing/2014/main" id="{5A42283A-5DED-794B-8953-F4F817A016DD}"/>
              </a:ext>
            </a:extLst>
          </p:cNvPr>
          <p:cNvPicPr>
            <a:picLocks noChangeAspect="1"/>
          </p:cNvPicPr>
          <p:nvPr/>
        </p:nvPicPr>
        <p:blipFill>
          <a:blip r:embed="rId2"/>
          <a:stretch>
            <a:fillRect/>
          </a:stretch>
        </p:blipFill>
        <p:spPr>
          <a:xfrm>
            <a:off x="2738900" y="827903"/>
            <a:ext cx="6714200" cy="4053857"/>
          </a:xfrm>
          <a:prstGeom prst="rect">
            <a:avLst/>
          </a:prstGeom>
        </p:spPr>
      </p:pic>
    </p:spTree>
    <p:extLst>
      <p:ext uri="{BB962C8B-B14F-4D97-AF65-F5344CB8AC3E}">
        <p14:creationId xmlns:p14="http://schemas.microsoft.com/office/powerpoint/2010/main" val="402432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Metrics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524190"/>
            <a:ext cx="8211312" cy="5809619"/>
            <a:chOff x="3748886" y="671837"/>
            <a:chExt cx="8211312" cy="5809619"/>
          </a:xfrm>
          <a:effectLst>
            <a:outerShdw blurRad="254000" dist="76200" dir="5400000" algn="t" rotWithShape="0">
              <a:prstClr val="black">
                <a:alpha val="20000"/>
              </a:prstClr>
            </a:outerShdw>
          </a:effectLst>
        </p:grpSpPr>
        <p:pic>
          <p:nvPicPr>
            <p:cNvPr id="39" name="Picture 38" descr="A screenshot of a cell phone&#10;&#10;Description automatically generated">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48886" y="1128471"/>
              <a:ext cx="8207910" cy="5352985"/>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671837"/>
              <a:ext cx="8211312" cy="456634"/>
            </a:xfrm>
            <a:prstGeom prst="rect">
              <a:avLst/>
            </a:prstGeom>
          </p:spPr>
        </p:pic>
      </p:grpSp>
    </p:spTree>
    <p:extLst>
      <p:ext uri="{BB962C8B-B14F-4D97-AF65-F5344CB8AC3E}">
        <p14:creationId xmlns:p14="http://schemas.microsoft.com/office/powerpoint/2010/main" val="250488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Browser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672884"/>
            <a:ext cx="8211312" cy="5512230"/>
            <a:chOff x="3748886" y="820531"/>
            <a:chExt cx="8211312" cy="5512230"/>
          </a:xfrm>
          <a:effectLst>
            <a:outerShdw blurRad="254000" dist="76200" dir="5400000" algn="t" rotWithShape="0">
              <a:prstClr val="black">
                <a:alpha val="20000"/>
              </a:prstClr>
            </a:outerShdw>
          </a:effectLst>
        </p:grpSpPr>
        <p:pic>
          <p:nvPicPr>
            <p:cNvPr id="39" name="Picture 38">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52288" y="1277165"/>
              <a:ext cx="8207910" cy="5055596"/>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820531"/>
              <a:ext cx="8211312" cy="456634"/>
            </a:xfrm>
            <a:prstGeom prst="rect">
              <a:avLst/>
            </a:prstGeom>
          </p:spPr>
        </p:pic>
      </p:grpSp>
    </p:spTree>
    <p:extLst>
      <p:ext uri="{BB962C8B-B14F-4D97-AF65-F5344CB8AC3E}">
        <p14:creationId xmlns:p14="http://schemas.microsoft.com/office/powerpoint/2010/main" val="16608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Walking on Sunshine …</a:t>
            </a:r>
          </a:p>
        </p:txBody>
      </p:sp>
      <p:sp>
        <p:nvSpPr>
          <p:cNvPr id="3" name="Title 1">
            <a:extLst>
              <a:ext uri="{FF2B5EF4-FFF2-40B4-BE49-F238E27FC236}">
                <a16:creationId xmlns:a16="http://schemas.microsoft.com/office/drawing/2014/main" id="{1898A09B-86F6-4A08-97D8-1B3D175CF01C}"/>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AUTH AND DATA WITH APP CENTER</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8A295-C04A-42A2-B9DE-11E6E61BB78E}"/>
              </a:ext>
            </a:extLst>
          </p:cNvPr>
          <p:cNvSpPr>
            <a:spLocks noGrp="1"/>
          </p:cNvSpPr>
          <p:nvPr>
            <p:ph type="body" sz="quarter" idx="13"/>
          </p:nvPr>
        </p:nvSpPr>
        <p:spPr/>
        <p:txBody>
          <a:bodyPr/>
          <a:lstStyle/>
          <a:p>
            <a:r>
              <a:rPr lang="en-US" dirty="0"/>
              <a:t>Xamarin – cross platform mobile apps</a:t>
            </a:r>
          </a:p>
        </p:txBody>
      </p:sp>
      <p:sp>
        <p:nvSpPr>
          <p:cNvPr id="3" name="Title 2">
            <a:extLst>
              <a:ext uri="{FF2B5EF4-FFF2-40B4-BE49-F238E27FC236}">
                <a16:creationId xmlns:a16="http://schemas.microsoft.com/office/drawing/2014/main" id="{B72F8102-6221-4E18-A097-DEE8F1FD26C9}"/>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CE887752-BC00-4B22-B461-601AA1CA986F}"/>
              </a:ext>
            </a:extLst>
          </p:cNvPr>
          <p:cNvSpPr>
            <a:spLocks noGrp="1"/>
          </p:cNvSpPr>
          <p:nvPr>
            <p:ph type="body" sz="quarter" idx="20"/>
          </p:nvPr>
        </p:nvSpPr>
        <p:spPr/>
        <p:txBody>
          <a:bodyPr/>
          <a:lstStyle/>
          <a:p>
            <a:r>
              <a:rPr lang="en-US" dirty="0"/>
              <a:t>Azure Functions – serverless backend</a:t>
            </a:r>
          </a:p>
        </p:txBody>
      </p:sp>
      <p:sp>
        <p:nvSpPr>
          <p:cNvPr id="5" name="Text Placeholder 4">
            <a:extLst>
              <a:ext uri="{FF2B5EF4-FFF2-40B4-BE49-F238E27FC236}">
                <a16:creationId xmlns:a16="http://schemas.microsoft.com/office/drawing/2014/main" id="{C4B11359-045E-4A22-8003-F9DD0B8B3989}"/>
              </a:ext>
            </a:extLst>
          </p:cNvPr>
          <p:cNvSpPr>
            <a:spLocks noGrp="1"/>
          </p:cNvSpPr>
          <p:nvPr>
            <p:ph type="body" sz="quarter" idx="22"/>
          </p:nvPr>
        </p:nvSpPr>
        <p:spPr/>
        <p:txBody>
          <a:bodyPr/>
          <a:lstStyle/>
          <a:p>
            <a:r>
              <a:rPr lang="en-US" dirty="0"/>
              <a:t>App Center – mobile backend as a service</a:t>
            </a:r>
          </a:p>
        </p:txBody>
      </p:sp>
      <p:pic>
        <p:nvPicPr>
          <p:cNvPr id="9" name="Content Placeholder 8">
            <a:extLst>
              <a:ext uri="{FF2B5EF4-FFF2-40B4-BE49-F238E27FC236}">
                <a16:creationId xmlns:a16="http://schemas.microsoft.com/office/drawing/2014/main" id="{EDEE8E5B-5376-421B-B622-758ED95D5218}"/>
              </a:ext>
            </a:extLst>
          </p:cNvPr>
          <p:cNvPicPr>
            <a:picLocks noGrp="1" noChangeAspect="1"/>
          </p:cNvPicPr>
          <p:nvPr>
            <p:ph sz="quarter" idx="29"/>
          </p:nvPr>
        </p:nvPicPr>
        <p:blipFill>
          <a:blip r:embed="rId2"/>
          <a:srcRect/>
          <a:stretch/>
        </p:blipFill>
        <p:spPr>
          <a:xfrm>
            <a:off x="514350" y="1238250"/>
            <a:ext cx="914400" cy="914400"/>
          </a:xfrm>
        </p:spPr>
      </p:pic>
      <p:pic>
        <p:nvPicPr>
          <p:cNvPr id="10" name="Content Placeholder 6">
            <a:extLst>
              <a:ext uri="{FF2B5EF4-FFF2-40B4-BE49-F238E27FC236}">
                <a16:creationId xmlns:a16="http://schemas.microsoft.com/office/drawing/2014/main" id="{0DDE1C5A-C9B6-42BF-978C-C328ECE001CA}"/>
              </a:ext>
            </a:extLst>
          </p:cNvPr>
          <p:cNvPicPr>
            <a:picLocks noGrp="1" noChangeAspect="1"/>
          </p:cNvPicPr>
          <p:nvPr>
            <p:ph sz="quarter" idx="30"/>
          </p:nvPr>
        </p:nvPicPr>
        <p:blipFill>
          <a:blip r:embed="rId3">
            <a:extLst>
              <a:ext uri="{96DAC541-7B7A-43D3-8B79-37D633B846F1}">
                <asvg:svgBlip xmlns:asvg="http://schemas.microsoft.com/office/drawing/2016/SVG/main" r:embed="rId4"/>
              </a:ext>
            </a:extLst>
          </a:blip>
          <a:stretch>
            <a:fillRect/>
          </a:stretch>
        </p:blipFill>
        <p:spPr>
          <a:xfrm>
            <a:off x="514350" y="2292350"/>
            <a:ext cx="914400" cy="914400"/>
          </a:xfrm>
        </p:spPr>
      </p:pic>
      <p:pic>
        <p:nvPicPr>
          <p:cNvPr id="11" name="Content Placeholder 10">
            <a:extLst>
              <a:ext uri="{FF2B5EF4-FFF2-40B4-BE49-F238E27FC236}">
                <a16:creationId xmlns:a16="http://schemas.microsoft.com/office/drawing/2014/main" id="{AC9066C5-A0AA-4417-B0BC-1A396581ADB2}"/>
              </a:ext>
            </a:extLst>
          </p:cNvPr>
          <p:cNvPicPr>
            <a:picLocks noGrp="1" noChangeAspect="1"/>
          </p:cNvPicPr>
          <p:nvPr>
            <p:ph sz="quarter" idx="31"/>
          </p:nvPr>
        </p:nvPicPr>
        <p:blipFill>
          <a:blip r:embed="rId5"/>
          <a:stretch>
            <a:fillRect/>
          </a:stretch>
        </p:blipFill>
        <p:spPr>
          <a:xfrm>
            <a:off x="514350" y="3346450"/>
            <a:ext cx="914400" cy="914400"/>
          </a:xfrm>
          <a:prstGeom prst="rect">
            <a:avLst/>
          </a:prstGeom>
        </p:spPr>
      </p:pic>
    </p:spTree>
    <p:extLst>
      <p:ext uri="{BB962C8B-B14F-4D97-AF65-F5344CB8AC3E}">
        <p14:creationId xmlns:p14="http://schemas.microsoft.com/office/powerpoint/2010/main" val="38696964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2019626" y="2783463"/>
            <a:ext cx="8332038" cy="1793090"/>
          </a:xfrm>
        </p:spPr>
        <p:txBody>
          <a:bodyPr/>
          <a:lstStyle/>
          <a:p>
            <a:r>
              <a:rPr lang="en-US" sz="8800" b="1" dirty="0">
                <a:latin typeface="+mn-lt"/>
              </a:rPr>
              <a:t>Thank You..! </a:t>
            </a:r>
            <a:r>
              <a:rPr lang="en-US" sz="8800" b="1" dirty="0">
                <a:latin typeface="+mn-lt"/>
                <a:sym typeface="Wingdings" panose="05000000000000000000" pitchFamily="2" charset="2"/>
              </a:rPr>
              <a:t></a:t>
            </a:r>
            <a:endParaRPr lang="en-US" sz="8800" b="1" dirty="0">
              <a:latin typeface="+mn-lt"/>
            </a:endParaRP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453502" y="5210674"/>
            <a:ext cx="4387439" cy="1369420"/>
          </a:xfrm>
        </p:spPr>
        <p:txBody>
          <a:bodyPr/>
          <a:lstStyle/>
          <a:p>
            <a:r>
              <a:rPr lang="en-US" sz="3600" b="1" dirty="0">
                <a:latin typeface="+mn-lt"/>
              </a:rPr>
              <a:t>Harikrishnan</a:t>
            </a:r>
          </a:p>
          <a:p>
            <a:r>
              <a:rPr lang="en-US" sz="2800" dirty="0"/>
              <a:t>Sr Mobile App Developer</a:t>
            </a:r>
            <a:endParaRPr lang="en-US" sz="3000" dirty="0"/>
          </a:p>
          <a:p>
            <a:r>
              <a:rPr lang="en-US" sz="2200" dirty="0">
                <a:latin typeface="Consolas" panose="020B0609020204030204" pitchFamily="49" charset="0"/>
              </a:rPr>
              <a:t>@</a:t>
            </a:r>
            <a:r>
              <a:rPr lang="en-US" sz="2200" dirty="0" err="1">
                <a:latin typeface="Consolas" panose="020B0609020204030204" pitchFamily="49" charset="0"/>
              </a:rPr>
              <a:t>cn_harikrishnan</a:t>
            </a:r>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4" name="Text Placeholder 2">
            <a:extLst>
              <a:ext uri="{FF2B5EF4-FFF2-40B4-BE49-F238E27FC236}">
                <a16:creationId xmlns:a16="http://schemas.microsoft.com/office/drawing/2014/main" id="{655D7ED2-3932-4ACA-BB3C-9C4418EEC8DB}"/>
              </a:ext>
            </a:extLst>
          </p:cNvPr>
          <p:cNvSpPr txBox="1">
            <a:spLocks/>
          </p:cNvSpPr>
          <p:nvPr/>
        </p:nvSpPr>
        <p:spPr>
          <a:xfrm>
            <a:off x="6465368" y="5237573"/>
            <a:ext cx="3467520" cy="1369420"/>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b="1" dirty="0">
                <a:latin typeface="+mn-lt"/>
              </a:rPr>
              <a:t>Abhishek</a:t>
            </a:r>
          </a:p>
          <a:p>
            <a:r>
              <a:rPr lang="en-US" sz="2800" dirty="0"/>
              <a:t>Sr Software Engineer</a:t>
            </a:r>
          </a:p>
          <a:p>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5" name="Text Placeholder 2">
            <a:extLst>
              <a:ext uri="{FF2B5EF4-FFF2-40B4-BE49-F238E27FC236}">
                <a16:creationId xmlns:a16="http://schemas.microsoft.com/office/drawing/2014/main" id="{6CB4F53F-DA90-4FD2-A98F-3E7BEA3C3363}"/>
              </a:ext>
            </a:extLst>
          </p:cNvPr>
          <p:cNvSpPr txBox="1">
            <a:spLocks/>
          </p:cNvSpPr>
          <p:nvPr/>
        </p:nvSpPr>
        <p:spPr>
          <a:xfrm>
            <a:off x="3752634" y="349626"/>
            <a:ext cx="4584537" cy="726141"/>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600" dirty="0">
              <a:latin typeface="Consolas" panose="020B0609020204030204" pitchFamily="49" charset="0"/>
            </a:endParaRPr>
          </a:p>
        </p:txBody>
      </p:sp>
    </p:spTree>
    <p:extLst>
      <p:ext uri="{BB962C8B-B14F-4D97-AF65-F5344CB8AC3E}">
        <p14:creationId xmlns:p14="http://schemas.microsoft.com/office/powerpoint/2010/main" val="204050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Here Comes the Sun … </a:t>
            </a:r>
          </a:p>
        </p:txBody>
      </p:sp>
      <p:sp>
        <p:nvSpPr>
          <p:cNvPr id="3" name="Title 1">
            <a:extLst>
              <a:ext uri="{FF2B5EF4-FFF2-40B4-BE49-F238E27FC236}">
                <a16:creationId xmlns:a16="http://schemas.microsoft.com/office/drawing/2014/main" id="{BDE0C5B6-6AEB-432D-B3D0-B44E9C004D1A}"/>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WHAT WE’RE BUILDING TODAY</a:t>
            </a:r>
          </a:p>
        </p:txBody>
      </p:sp>
    </p:spTree>
    <p:extLst>
      <p:ext uri="{BB962C8B-B14F-4D97-AF65-F5344CB8AC3E}">
        <p14:creationId xmlns:p14="http://schemas.microsoft.com/office/powerpoint/2010/main" val="42962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7C623-2C85-E443-9394-CF048FB5521A}"/>
              </a:ext>
            </a:extLst>
          </p:cNvPr>
          <p:cNvPicPr>
            <a:picLocks noChangeAspect="1"/>
          </p:cNvPicPr>
          <p:nvPr/>
        </p:nvPicPr>
        <p:blipFill>
          <a:blip r:embed="rId2"/>
          <a:stretch>
            <a:fillRect/>
          </a:stretch>
        </p:blipFill>
        <p:spPr>
          <a:xfrm>
            <a:off x="7929736" y="3204557"/>
            <a:ext cx="2948126" cy="2948126"/>
          </a:xfrm>
          <a:prstGeom prst="rect">
            <a:avLst/>
          </a:prstGeom>
        </p:spPr>
      </p:pic>
      <p:pic>
        <p:nvPicPr>
          <p:cNvPr id="3" name="Picture 2">
            <a:extLst>
              <a:ext uri="{FF2B5EF4-FFF2-40B4-BE49-F238E27FC236}">
                <a16:creationId xmlns:a16="http://schemas.microsoft.com/office/drawing/2014/main" id="{6FD20CB5-5136-A84E-BF14-E23F90EE2D7E}"/>
              </a:ext>
            </a:extLst>
          </p:cNvPr>
          <p:cNvPicPr>
            <a:picLocks noGrp="1" noChangeAspect="1"/>
          </p:cNvPicPr>
          <p:nvPr/>
        </p:nvPicPr>
        <p:blipFill>
          <a:blip r:embed="rId3"/>
          <a:srcRect l="2381" r="2381"/>
          <a:stretch>
            <a:fillRect/>
          </a:stretch>
        </p:blipFill>
        <p:spPr bwMode="gray">
          <a:xfrm>
            <a:off x="905469" y="3060630"/>
            <a:ext cx="3265356" cy="3265356"/>
          </a:xfrm>
          <a:prstGeom prst="rect">
            <a:avLst/>
          </a:prstGeom>
          <a:blipFill>
            <a:blip r:embed="rId4"/>
            <a:stretch>
              <a:fillRect/>
            </a:stretch>
          </a:blipFill>
        </p:spPr>
      </p:pic>
      <p:pic>
        <p:nvPicPr>
          <p:cNvPr id="4" name="Picture 3">
            <a:extLst>
              <a:ext uri="{FF2B5EF4-FFF2-40B4-BE49-F238E27FC236}">
                <a16:creationId xmlns:a16="http://schemas.microsoft.com/office/drawing/2014/main" id="{D751436B-B246-0341-A64E-2539129D7EE3}"/>
              </a:ext>
            </a:extLst>
          </p:cNvPr>
          <p:cNvPicPr>
            <a:picLocks noChangeAspect="1"/>
          </p:cNvPicPr>
          <p:nvPr/>
        </p:nvPicPr>
        <p:blipFill>
          <a:blip r:embed="rId5"/>
          <a:srcRect/>
          <a:stretch/>
        </p:blipFill>
        <p:spPr>
          <a:xfrm>
            <a:off x="4619105" y="572849"/>
            <a:ext cx="2953790" cy="2631708"/>
          </a:xfrm>
          <a:prstGeom prst="rect">
            <a:avLst/>
          </a:prstGeom>
        </p:spPr>
      </p:pic>
    </p:spTree>
    <p:extLst>
      <p:ext uri="{BB962C8B-B14F-4D97-AF65-F5344CB8AC3E}">
        <p14:creationId xmlns:p14="http://schemas.microsoft.com/office/powerpoint/2010/main" val="31997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B67CC-14F3-46B7-9784-2C932D4D2952}"/>
              </a:ext>
            </a:extLst>
          </p:cNvPr>
          <p:cNvPicPr>
            <a:picLocks noChangeAspect="1"/>
          </p:cNvPicPr>
          <p:nvPr/>
        </p:nvPicPr>
        <p:blipFill>
          <a:blip r:embed="rId2"/>
          <a:srcRect/>
          <a:stretch/>
        </p:blipFill>
        <p:spPr>
          <a:xfrm>
            <a:off x="4455819" y="2113146"/>
            <a:ext cx="2953790" cy="2631708"/>
          </a:xfrm>
          <a:prstGeom prst="rect">
            <a:avLst/>
          </a:prstGeom>
        </p:spPr>
      </p:pic>
    </p:spTree>
    <p:extLst>
      <p:ext uri="{BB962C8B-B14F-4D97-AF65-F5344CB8AC3E}">
        <p14:creationId xmlns:p14="http://schemas.microsoft.com/office/powerpoint/2010/main" val="3124359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An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open source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building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modern &amp; performant</a:t>
            </a:r>
            <a:endParaRPr kumimoji="0" lang="en-US" sz="36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watchOS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&amp; </a:t>
            </a: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tvOS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apps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defRPr/>
            </a:pPr>
            <a:r>
              <a:rPr lang="en-US" sz="4000" kern="0" dirty="0">
                <a:solidFill>
                  <a:prstClr val="white"/>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a:solidFill>
            <a:srgbClr val="FF8C00"/>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59" name="Group 58"/>
          <p:cNvGrpSpPr/>
          <p:nvPr/>
        </p:nvGrpSpPr>
        <p:grpSpPr>
          <a:xfrm>
            <a:off x="7860050" y="1477769"/>
            <a:ext cx="787210" cy="787210"/>
            <a:chOff x="15720599" y="2954983"/>
            <a:chExt cx="1574643" cy="1574643"/>
          </a:xfrm>
          <a:solidFill>
            <a:srgbClr val="D83B01"/>
          </a:solidFill>
        </p:grpSpPr>
        <p:sp>
          <p:nvSpPr>
            <p:cNvPr id="60" name="Oval 59"/>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a:grpFill/>
          </p:spPr>
        </p:pic>
      </p:grpSp>
      <p:sp>
        <p:nvSpPr>
          <p:cNvPr id="2" name="Title 1"/>
          <p:cNvSpPr>
            <a:spLocks noGrp="1"/>
          </p:cNvSpPr>
          <p:nvPr>
            <p:ph type="title"/>
          </p:nvPr>
        </p:nvSpPr>
        <p:spPr/>
        <p:txBody>
          <a:bodyPr/>
          <a:lstStyle/>
          <a:p>
            <a:r>
              <a:rPr lang="en-US" dirty="0"/>
              <a:t>Xamarin</a:t>
            </a:r>
          </a:p>
        </p:txBody>
      </p:sp>
      <p:sp>
        <p:nvSpPr>
          <p:cNvPr id="14" name="TextBox 13"/>
          <p:cNvSpPr txBox="1"/>
          <p:nvPr/>
        </p:nvSpPr>
        <p:spPr>
          <a:xfrm>
            <a:off x="419449" y="5383944"/>
            <a:ext cx="11353104" cy="628178"/>
          </a:xfrm>
          <a:prstGeom prst="rect">
            <a:avLst/>
          </a:prstGeom>
          <a:noFill/>
        </p:spPr>
        <p:txBody>
          <a:bodyPr wrap="square" lIns="179260" tIns="143407" rIns="179260" bIns="143407" rtlCol="0">
            <a:spAutoFit/>
          </a:bodyPr>
          <a:lstStyle/>
          <a:p>
            <a:pPr algn="ctr" defTabSz="914028">
              <a:defRPr/>
            </a:pPr>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38263" y="1363200"/>
            <a:ext cx="300883" cy="7869912"/>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defRPr/>
            </a:pPr>
            <a:endParaRPr lang="en-US" sz="1766" kern="0">
              <a:ln w="38100" cmpd="sng">
                <a:solidFill>
                  <a:srgbClr val="000000"/>
                </a:solidFill>
                <a:prstDash val="dash"/>
              </a:ln>
              <a:solidFill>
                <a:srgbClr val="404040"/>
              </a:solidFill>
              <a:latin typeface="Calibri" panose="020F0502020204030204"/>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4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2352802" cy="899537"/>
          </a:xfrm>
        </p:spPr>
        <p:txBody>
          <a:bodyPr/>
          <a:lstStyle/>
          <a:p>
            <a:r>
              <a:rPr lang="en-US" dirty="0"/>
              <a:t>Xamarin</a:t>
            </a:r>
          </a:p>
        </p:txBody>
      </p:sp>
      <p:sp>
        <p:nvSpPr>
          <p:cNvPr id="4" name="Text Placeholder 3"/>
          <p:cNvSpPr>
            <a:spLocks noGrp="1"/>
          </p:cNvSpPr>
          <p:nvPr>
            <p:ph type="body" sz="quarter" idx="4294967295"/>
          </p:nvPr>
        </p:nvSpPr>
        <p:spPr>
          <a:xfrm>
            <a:off x="6267013" y="5047546"/>
            <a:ext cx="5320966" cy="831061"/>
          </a:xfrm>
        </p:spPr>
        <p:txBody>
          <a:bodyPr>
            <a:normAutofit lnSpcReduction="10000"/>
          </a:bodyPr>
          <a:lstStyle/>
          <a:p>
            <a:pPr marL="0" indent="0" algn="ctr">
              <a:buNone/>
            </a:pPr>
            <a:r>
              <a:rPr lang="en-US" sz="2550" dirty="0"/>
              <a:t>With </a:t>
            </a:r>
            <a:r>
              <a:rPr lang="en-US" sz="2550" dirty="0" err="1"/>
              <a:t>Xamarin.Forms</a:t>
            </a:r>
            <a:r>
              <a:rPr lang="en-US" sz="2550" dirty="0"/>
              <a:t>:</a:t>
            </a:r>
            <a:br>
              <a:rPr lang="en-US" sz="2550" dirty="0"/>
            </a:br>
            <a:r>
              <a:rPr lang="en-US" sz="2550" dirty="0"/>
              <a:t>More code-sharing, all native</a:t>
            </a:r>
          </a:p>
        </p:txBody>
      </p:sp>
      <p:sp>
        <p:nvSpPr>
          <p:cNvPr id="3" name="Text Placeholder 2"/>
          <p:cNvSpPr>
            <a:spLocks noGrp="1"/>
          </p:cNvSpPr>
          <p:nvPr>
            <p:ph type="body" sz="quarter" idx="4294967295"/>
          </p:nvPr>
        </p:nvSpPr>
        <p:spPr>
          <a:xfrm>
            <a:off x="560901" y="5047546"/>
            <a:ext cx="5320967" cy="585166"/>
          </a:xfrm>
        </p:spPr>
        <p:txBody>
          <a:bodyPr/>
          <a:lstStyle/>
          <a:p>
            <a:pPr marL="0" indent="0" algn="ctr">
              <a:lnSpc>
                <a:spcPct val="100000"/>
              </a:lnSpc>
              <a:buNone/>
            </a:pPr>
            <a:r>
              <a:rPr lang="en-US" sz="2550" dirty="0"/>
              <a:t>Traditional Xamarin approach</a:t>
            </a:r>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001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defRPr/>
              </a:pPr>
              <a:r>
                <a:rPr lang="en-US" sz="2200" dirty="0" err="1">
                  <a:solidFill>
                    <a:srgbClr val="FFFFFF"/>
                  </a:solidFill>
                  <a:latin typeface="Segoe UI Semibold" panose="020B0702040204020203" pitchFamily="34" charset="0"/>
                </a:rPr>
                <a:t>Xamarin.Forms</a:t>
              </a:r>
              <a:endParaRPr lang="en-US" sz="2200" dirty="0">
                <a:solidFill>
                  <a:srgbClr val="FFFFFF"/>
                </a:solidFill>
                <a:latin typeface="Segoe UI Semibold" panose="020B0702040204020203" pitchFamily="34" charset="0"/>
              </a:endParaRPr>
            </a:p>
          </p:txBody>
        </p:sp>
      </p:grpSp>
      <p:sp>
        <p:nvSpPr>
          <p:cNvPr id="7" name="Rectangle 6">
            <a:extLst>
              <a:ext uri="{FF2B5EF4-FFF2-40B4-BE49-F238E27FC236}">
                <a16:creationId xmlns:a16="http://schemas.microsoft.com/office/drawing/2014/main" id="{2DE3B368-3DD5-A546-AB1E-DD1B15265636}"/>
              </a:ext>
            </a:extLst>
          </p:cNvPr>
          <p:cNvSpPr/>
          <p:nvPr/>
        </p:nvSpPr>
        <p:spPr>
          <a:xfrm>
            <a:off x="2342980" y="294498"/>
            <a:ext cx="4751150" cy="742246"/>
          </a:xfrm>
          <a:prstGeom prst="rect">
            <a:avLst/>
          </a:prstGeom>
        </p:spPr>
        <p:txBody>
          <a:bodyPr vert="horz" wrap="square" lIns="143428" tIns="89642" rIns="143428" bIns="89642" rtlCol="0" anchor="t">
            <a:noAutofit/>
          </a:bodyPr>
          <a:lstStyle/>
          <a:p>
            <a:pPr>
              <a:lnSpc>
                <a:spcPct val="90000"/>
              </a:lnSpc>
              <a:spcBef>
                <a:spcPct val="0"/>
              </a:spcBef>
            </a:pPr>
            <a:r>
              <a:rPr lang="en-US" sz="4705" spc="-100" dirty="0">
                <a:ln w="3175">
                  <a:noFill/>
                </a:ln>
                <a:gradFill>
                  <a:gsLst>
                    <a:gs pos="1250">
                      <a:schemeClr val="tx1"/>
                    </a:gs>
                    <a:gs pos="100000">
                      <a:schemeClr val="tx1"/>
                    </a:gs>
                  </a:gsLst>
                  <a:lin ang="5400000" scaled="0"/>
                </a:gradFill>
                <a:latin typeface="+mj-lt"/>
                <a:cs typeface="Segoe UI" pitchFamily="34" charset="0"/>
              </a:rPr>
              <a:t>+ Xamarin.Forms</a:t>
            </a:r>
          </a:p>
        </p:txBody>
      </p:sp>
    </p:spTree>
    <p:extLst>
      <p:ext uri="{BB962C8B-B14F-4D97-AF65-F5344CB8AC3E}">
        <p14:creationId xmlns:p14="http://schemas.microsoft.com/office/powerpoint/2010/main" val="3541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590A7-06EF-4DAB-903A-B42E03A43B02}"/>
              </a:ext>
            </a:extLst>
          </p:cNvPr>
          <p:cNvPicPr>
            <a:picLocks noGrp="1" noChangeAspect="1"/>
          </p:cNvPicPr>
          <p:nvPr/>
        </p:nvPicPr>
        <p:blipFill>
          <a:blip r:embed="rId2"/>
          <a:srcRect l="2381" r="2381"/>
          <a:stretch>
            <a:fillRect/>
          </a:stretch>
        </p:blipFill>
        <p:spPr bwMode="gray">
          <a:xfrm>
            <a:off x="4463322" y="1796322"/>
            <a:ext cx="3265356" cy="3265356"/>
          </a:xfrm>
          <a:prstGeom prst="rect">
            <a:avLst/>
          </a:prstGeom>
          <a:blipFill>
            <a:blip r:embed="rId3"/>
            <a:stretch>
              <a:fillRect/>
            </a:stretch>
          </a:blipFill>
        </p:spPr>
      </p:pic>
    </p:spTree>
    <p:extLst>
      <p:ext uri="{BB962C8B-B14F-4D97-AF65-F5344CB8AC3E}">
        <p14:creationId xmlns:p14="http://schemas.microsoft.com/office/powerpoint/2010/main" val="1284012786"/>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3875</TotalTime>
  <Words>1221</Words>
  <Application>Microsoft Office PowerPoint</Application>
  <PresentationFormat>Widescreen</PresentationFormat>
  <Paragraphs>167</Paragraphs>
  <Slides>29</Slides>
  <Notes>16</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29</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Dotnet_Template</vt:lpstr>
      <vt:lpstr>Dotnet_Template</vt:lpstr>
      <vt:lpstr>White Template</vt:lpstr>
      <vt:lpstr>Dotnet_Template</vt:lpstr>
      <vt:lpstr>9-51056_Build 2019 Breakout_White Template</vt:lpstr>
      <vt:lpstr>White Template</vt:lpstr>
      <vt:lpstr>PowerPoint Presentation</vt:lpstr>
      <vt:lpstr>Build Amazing Cloud Connected Apps with Xamarin, Azure, and App Center</vt:lpstr>
      <vt:lpstr>Here Comes the Sun … </vt:lpstr>
      <vt:lpstr>PowerPoint Presentation</vt:lpstr>
      <vt:lpstr>PowerPoint Presentation</vt:lpstr>
      <vt:lpstr>PowerPoint Presentation</vt:lpstr>
      <vt:lpstr>Xamarin</vt:lpstr>
      <vt:lpstr>Xamarin</vt:lpstr>
      <vt:lpstr>PowerPoint Presentation</vt:lpstr>
      <vt:lpstr>PowerPoint Presentation</vt:lpstr>
      <vt:lpstr>Introducing Functions</vt:lpstr>
      <vt:lpstr>Functions secret sauce: triggers and bindings</vt:lpstr>
      <vt:lpstr>Scenarios</vt:lpstr>
      <vt:lpstr>Scenarios</vt:lpstr>
      <vt:lpstr>Singing in the 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Metrics</vt:lpstr>
      <vt:lpstr>Data  Browser</vt:lpstr>
      <vt:lpstr>Walking on Sunshine …</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Amazing Cloud Connected Apps With Xamarin, Azure, and App Center</dc:title>
  <dc:creator>Harikrishnan</dc:creator>
  <cp:lastModifiedBy>Hari krishnan</cp:lastModifiedBy>
  <cp:revision>47</cp:revision>
  <dcterms:created xsi:type="dcterms:W3CDTF">2018-01-09T22:22:16Z</dcterms:created>
  <dcterms:modified xsi:type="dcterms:W3CDTF">2019-09-28T07:08:19Z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